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62">
          <p15:clr>
            <a:srgbClr val="A4A3A4"/>
          </p15:clr>
        </p15:guide>
        <p15:guide id="2" pos="2880">
          <p15:clr>
            <a:srgbClr val="A4A3A4"/>
          </p15:clr>
        </p15:guide>
        <p15:guide id="3" pos="408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62" orient="horz"/>
        <p:guide pos="2880"/>
        <p:guide pos="40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livebooks.com/hc/en-us/articles/207892666--Legacy-URL-Information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ez2learn.com/2010/01/27/introduction-to-wsgi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bbe8d9c90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bbe8d9c90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7bbe8d9c90_14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7bbe8d9c90_14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cursor to not load lots of return results immediately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each cursor represent that holding a row in a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can operate simultaneously (holding a cursor in a row, others can still read, update or delete other rows in same table)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should deal with concurrency issues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7bbe8d9c90_14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7bbe8d9c90_14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7bbe8d9c90_14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7bbe8d9c90_14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7bbe8d9c90_14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7bbe8d9c90_14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bbe8d9c90_14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bbe8d9c90_14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7bbe8d9c90_14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7bbe8d9c90_14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7bbe8d9c90_14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7bbe8d9c90_14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bbe8d9c90_1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bbe8d9c90_1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bbe8d9c90_14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bbe8d9c90_14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7bbe8d9c90_14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7bbe8d9c90_14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8192522a63694f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8192522a63694f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bbe8d9c90_14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bbe8d9c90_14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7bbe8d9c90_14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7bbe8d9c90_14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7bbe8d9c90_14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7bbe8d9c90_14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7bbe8d9c90_14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7bbe8d9c90_14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7bbe8d9c90_14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7bbe8d9c90_14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7bbe8d9c90_14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7bbe8d9c90_14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bbe8d9c90_14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bbe8d9c90_14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 tables mapped to one data structure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Different table different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7bbe8d9c90_14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7bbe8d9c90_14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bbe8d9c90_1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bbe8d9c90_1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bbe8d9c90_1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bbe8d9c90_1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be8d9c90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be8d9c90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7bac9336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7bac9336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bac9336e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bac9336e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bac9336e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bac9336e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bbe8d9c90_3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bbe8d9c90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be8d9c90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bbe8d9c90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be8d9c90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be8d9c90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be8d9c90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be8d9c90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be8d9c90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be8d9c90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be8d9c90_3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be8d9c90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be8d9c90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bbe8d9c90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be8d9c90_14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be8d9c90_14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ac9336e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ac9336e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bbe8d9c90_3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bbe8d9c90_3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bdb3cde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bdb3cde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bac9336e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bac9336e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https://support.livebooks.com/hc/en-us/articles/207892666--Legacy-URL-Information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parameter-based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 for most use 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pattern-based 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for more complex cases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bac9336e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bac9336e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"default.py" is the controller that you need to edit, the one that is called by default when no controller is specified in the URL</a:t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bac9336e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bac9336e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ac9336e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ac9336e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bdb3cde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bdb3cde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bac9336e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bac9336e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http://blog.ez2learn.com/2010/01/27/introduction-to-wsgi/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200">
                <a:solidFill>
                  <a:srgbClr val="666666"/>
                </a:solidFill>
                <a:highlight>
                  <a:srgbClr val="EFEFEF"/>
                </a:highlight>
                <a:latin typeface="Georgia"/>
                <a:ea typeface="Georgia"/>
                <a:cs typeface="Georgia"/>
                <a:sym typeface="Georgia"/>
              </a:rPr>
              <a:t>reuse</a:t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Georgia"/>
              <a:buChar char="●"/>
            </a:pPr>
            <a:r>
              <a:rPr lang="zh-TW" sz="1200">
                <a:solidFill>
                  <a:srgbClr val="666666"/>
                </a:solidFill>
                <a:highlight>
                  <a:srgbClr val="EFEFEF"/>
                </a:highlight>
                <a:latin typeface="Georgia"/>
                <a:ea typeface="Georgia"/>
                <a:cs typeface="Georgia"/>
                <a:sym typeface="Georgia"/>
              </a:rPr>
              <a:t>flexible</a:t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Georgia"/>
              <a:buChar char="●"/>
            </a:pPr>
            <a:r>
              <a:t/>
            </a:r>
            <a:endParaRPr sz="1200">
              <a:solidFill>
                <a:srgbClr val="666666"/>
              </a:solidFill>
              <a:highlight>
                <a:srgbClr val="EFEFE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bdb3cde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bdb3cde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be8d9c90_1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be8d9c90_1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bottom: interpreter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server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libraries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consists for its own MVC design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ac9336e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ac9336e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db3cde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db3cde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bac9336eb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bac9336eb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bac9336e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bac9336e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bac9336eb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bac9336e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bac9336e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bac9336e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bac9336e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bac9336e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bdb3cde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bdb3cde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bac9336e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bac9336e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bbe8d9c90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bbe8d9c90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bbe8d9c90_1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bbe8d9c90_1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Server handles multi-threading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"main" is the main WSGI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performs all common tasks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dashed arrows represent communication with the database engine(s)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raw SQL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using the web2py Database Abstraction Layer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The dispatcher maps the requested URL to a function call in the controller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bbe8d9c90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bbe8d9c90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bbe8d9c90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bbe8d9c90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bbe8d9c90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bbe8d9c90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bbe8d9c90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bbe8d9c90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be8d9c90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bbe8d9c90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bbe8d9c90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bbe8d9c90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bbe8d9c90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bbe8d9c90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bbe8d9c90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bbe8d9c90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bbe8d9c90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bbe8d9c90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bbe8d9c90_9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bbe8d9c90_9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be8d9c90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be8d9c90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bbe8d9c90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bbe8d9c90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bdf3da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bdf3da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df3daf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bdf3daf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bdb3cde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bdb3cde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bac9336e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bac9336e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language translator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Strings that are marked with T are identified by web2py as needing language translation and they will be translated when the code (in the model, controller, or view) is executed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bac9336e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bac9336e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bbe8d9c90_1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bbe8d9c90_1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bbe8d9c90_1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bbe8d9c90_1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bbe8d9c90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bbe8d9c90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bbe8d9c90_9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bbe8d9c90_9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db3cde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db3cde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bbe8d9c90_9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bbe8d9c90_9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bbe8d9c90_9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bbe8d9c90_9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bbe8d9c90_9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bbe8d9c90_9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bbe8d9c90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bbe8d9c90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bbe8d9c90_2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bbe8d9c90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bb2824e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bb2824e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bb2824e3c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bb2824e3c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bb2824e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bb2824e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bb2824e3c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bb2824e3c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bb2824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bb2824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be8d9c90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bbe8d9c90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bb2824e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bb2824e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bbc6d93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bbc6d93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bbc6d939e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7bbc6d939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bbe8d9c90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bbe8d9c90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bbe8d9c9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bbe8d9c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bbe8d9c90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bbe8d9c90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7bbe8d9c90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7bbe8d9c90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bbe8d9c90_2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bbe8d9c90_2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bbe8d9c90_1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bbe8d9c90_1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bbe8d9c90_1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bbe8d9c90_1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be8d9c90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be8d9c90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bbe8d9c90_1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bbe8d9c90_1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bbe8d9c90_1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bbe8d9c90_1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bbe8d9c90_1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7bbe8d9c90_1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bbe8d9c90_1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bbe8d9c90_1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bbe8d9c90_1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7bbe8d9c90_1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bbe8d9c90_1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bbe8d9c90_1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bbe8d9c90_1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bbe8d9c90_1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bbe8d9c90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bbe8d9c90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bbe8d9c90_14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bbe8d9c90_14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bbe8d9c90_14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bbe8d9c90_14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be8d9c90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bbe8d9c90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bbe8d9c90_14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7bbe8d9c90_14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7bbe8d9c90_14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7bbe8d9c90_14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7bbe8d9c90_14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7bbe8d9c90_14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bbe8d9c90_14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bbe8d9c90_14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bbe8d9c90_14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bbe8d9c90_14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7bbe8d9c90_14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7bbe8d9c90_14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bbe8d9c90_14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bbe8d9c90_14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7bbe8d9c90_14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7bbe8d9c90_14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bbe8d9c90_14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bbe8d9c90_14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bbe8d9c90_14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7bbe8d9c90_14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6.png"/><Relationship Id="rId4" Type="http://schemas.openxmlformats.org/officeDocument/2006/relationships/image" Target="../media/image142.png"/><Relationship Id="rId5" Type="http://schemas.openxmlformats.org/officeDocument/2006/relationships/image" Target="../media/image134.png"/><Relationship Id="rId6" Type="http://schemas.openxmlformats.org/officeDocument/2006/relationships/image" Target="../media/image133.png"/><Relationship Id="rId7" Type="http://schemas.openxmlformats.org/officeDocument/2006/relationships/image" Target="../media/image1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2.png"/><Relationship Id="rId4" Type="http://schemas.openxmlformats.org/officeDocument/2006/relationships/image" Target="../media/image166.png"/><Relationship Id="rId5" Type="http://schemas.openxmlformats.org/officeDocument/2006/relationships/image" Target="../media/image174.png"/><Relationship Id="rId6" Type="http://schemas.openxmlformats.org/officeDocument/2006/relationships/image" Target="../media/image173.png"/><Relationship Id="rId7" Type="http://schemas.openxmlformats.org/officeDocument/2006/relationships/image" Target="../media/image140.png"/><Relationship Id="rId8" Type="http://schemas.openxmlformats.org/officeDocument/2006/relationships/image" Target="../media/image19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9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7.png"/><Relationship Id="rId4" Type="http://schemas.openxmlformats.org/officeDocument/2006/relationships/image" Target="../media/image14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6.png"/><Relationship Id="rId4" Type="http://schemas.openxmlformats.org/officeDocument/2006/relationships/image" Target="../media/image1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8.png"/><Relationship Id="rId4" Type="http://schemas.openxmlformats.org/officeDocument/2006/relationships/image" Target="../media/image17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5.png"/><Relationship Id="rId4" Type="http://schemas.openxmlformats.org/officeDocument/2006/relationships/image" Target="../media/image165.png"/><Relationship Id="rId5" Type="http://schemas.openxmlformats.org/officeDocument/2006/relationships/image" Target="../media/image14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4.png"/><Relationship Id="rId4" Type="http://schemas.openxmlformats.org/officeDocument/2006/relationships/image" Target="../media/image14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9.png"/><Relationship Id="rId4" Type="http://schemas.openxmlformats.org/officeDocument/2006/relationships/image" Target="../media/image10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7.png"/><Relationship Id="rId4" Type="http://schemas.openxmlformats.org/officeDocument/2006/relationships/image" Target="../media/image98.png"/><Relationship Id="rId11" Type="http://schemas.openxmlformats.org/officeDocument/2006/relationships/image" Target="../media/image187.png"/><Relationship Id="rId10" Type="http://schemas.openxmlformats.org/officeDocument/2006/relationships/image" Target="../media/image183.png"/><Relationship Id="rId12" Type="http://schemas.openxmlformats.org/officeDocument/2006/relationships/image" Target="../media/image181.png"/><Relationship Id="rId9" Type="http://schemas.openxmlformats.org/officeDocument/2006/relationships/image" Target="../media/image160.png"/><Relationship Id="rId5" Type="http://schemas.openxmlformats.org/officeDocument/2006/relationships/image" Target="../media/image179.png"/><Relationship Id="rId6" Type="http://schemas.openxmlformats.org/officeDocument/2006/relationships/image" Target="../media/image163.png"/><Relationship Id="rId7" Type="http://schemas.openxmlformats.org/officeDocument/2006/relationships/image" Target="../media/image175.png"/><Relationship Id="rId8" Type="http://schemas.openxmlformats.org/officeDocument/2006/relationships/image" Target="../media/image15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8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9.png"/><Relationship Id="rId4" Type="http://schemas.openxmlformats.org/officeDocument/2006/relationships/image" Target="../media/image162.png"/><Relationship Id="rId5" Type="http://schemas.openxmlformats.org/officeDocument/2006/relationships/image" Target="../media/image178.png"/><Relationship Id="rId6" Type="http://schemas.openxmlformats.org/officeDocument/2006/relationships/image" Target="../media/image184.png"/><Relationship Id="rId7" Type="http://schemas.openxmlformats.org/officeDocument/2006/relationships/image" Target="../media/image195.png"/><Relationship Id="rId8" Type="http://schemas.openxmlformats.org/officeDocument/2006/relationships/image" Target="../media/image18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9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2.png"/><Relationship Id="rId4" Type="http://schemas.openxmlformats.org/officeDocument/2006/relationships/image" Target="../media/image19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3.png"/><Relationship Id="rId4" Type="http://schemas.openxmlformats.org/officeDocument/2006/relationships/image" Target="../media/image17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7.gif"/><Relationship Id="rId4" Type="http://schemas.openxmlformats.org/officeDocument/2006/relationships/image" Target="../media/image180.png"/><Relationship Id="rId5" Type="http://schemas.openxmlformats.org/officeDocument/2006/relationships/image" Target="../media/image188.png"/><Relationship Id="rId6" Type="http://schemas.openxmlformats.org/officeDocument/2006/relationships/image" Target="../media/image176.gif"/><Relationship Id="rId7" Type="http://schemas.openxmlformats.org/officeDocument/2006/relationships/image" Target="../media/image170.png"/><Relationship Id="rId8" Type="http://schemas.openxmlformats.org/officeDocument/2006/relationships/image" Target="../media/image17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10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8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1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2.png"/><Relationship Id="rId4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Relationship Id="rId4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8.png"/><Relationship Id="rId4" Type="http://schemas.openxmlformats.org/officeDocument/2006/relationships/image" Target="../media/image9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Relationship Id="rId4" Type="http://schemas.openxmlformats.org/officeDocument/2006/relationships/image" Target="../media/image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3.png"/><Relationship Id="rId4" Type="http://schemas.openxmlformats.org/officeDocument/2006/relationships/image" Target="../media/image1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9.png"/><Relationship Id="rId4" Type="http://schemas.openxmlformats.org/officeDocument/2006/relationships/image" Target="../media/image10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5" Type="http://schemas.openxmlformats.org/officeDocument/2006/relationships/image" Target="../media/image126.png"/><Relationship Id="rId6" Type="http://schemas.openxmlformats.org/officeDocument/2006/relationships/image" Target="../media/image114.png"/><Relationship Id="rId7" Type="http://schemas.openxmlformats.org/officeDocument/2006/relationships/image" Target="../media/image10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127.png"/><Relationship Id="rId6" Type="http://schemas.openxmlformats.org/officeDocument/2006/relationships/image" Target="../media/image11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2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1.png"/><Relationship Id="rId4" Type="http://schemas.openxmlformats.org/officeDocument/2006/relationships/image" Target="../media/image139.png"/><Relationship Id="rId5" Type="http://schemas.openxmlformats.org/officeDocument/2006/relationships/image" Target="../media/image130.png"/><Relationship Id="rId6" Type="http://schemas.openxmlformats.org/officeDocument/2006/relationships/image" Target="../media/image12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7.png"/><Relationship Id="rId4" Type="http://schemas.openxmlformats.org/officeDocument/2006/relationships/image" Target="../media/image128.png"/><Relationship Id="rId5" Type="http://schemas.openxmlformats.org/officeDocument/2006/relationships/image" Target="../media/image168.png"/><Relationship Id="rId6" Type="http://schemas.openxmlformats.org/officeDocument/2006/relationships/image" Target="../media/image116.png"/><Relationship Id="rId7" Type="http://schemas.openxmlformats.org/officeDocument/2006/relationships/image" Target="../media/image129.png"/><Relationship Id="rId8" Type="http://schemas.openxmlformats.org/officeDocument/2006/relationships/image" Target="../media/image1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4.png"/><Relationship Id="rId4" Type="http://schemas.openxmlformats.org/officeDocument/2006/relationships/image" Target="../media/image155.png"/><Relationship Id="rId5" Type="http://schemas.openxmlformats.org/officeDocument/2006/relationships/image" Target="../media/image122.png"/><Relationship Id="rId6" Type="http://schemas.openxmlformats.org/officeDocument/2006/relationships/image" Target="../media/image121.png"/><Relationship Id="rId7" Type="http://schemas.openxmlformats.org/officeDocument/2006/relationships/image" Target="../media/image1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3.png"/><Relationship Id="rId4" Type="http://schemas.openxmlformats.org/officeDocument/2006/relationships/image" Target="../media/image149.png"/><Relationship Id="rId5" Type="http://schemas.openxmlformats.org/officeDocument/2006/relationships/image" Target="../media/image143.png"/><Relationship Id="rId6" Type="http://schemas.openxmlformats.org/officeDocument/2006/relationships/image" Target="../media/image125.png"/><Relationship Id="rId7" Type="http://schemas.openxmlformats.org/officeDocument/2006/relationships/image" Target="../media/image1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SED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web2py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Team2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Adapter class diagram -- refactored 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13" y="1017713"/>
            <a:ext cx="85629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ConnectionPool</a:t>
            </a:r>
            <a:endParaRPr/>
          </a:p>
        </p:txBody>
      </p:sp>
      <p:sp>
        <p:nvSpPr>
          <p:cNvPr id="1049" name="Google Shape;1049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</a:t>
            </a:r>
            <a:r>
              <a:rPr lang="zh-TW"/>
              <a:t>nstantiate a connection beforehand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Pop up an available worker to access DB</a:t>
            </a:r>
            <a:endParaRPr/>
          </a:p>
        </p:txBody>
      </p:sp>
      <p:pic>
        <p:nvPicPr>
          <p:cNvPr id="1050" name="Google Shape;105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0"/>
            <a:ext cx="4053601" cy="33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12"/>
          <p:cNvSpPr/>
          <p:nvPr/>
        </p:nvSpPr>
        <p:spPr>
          <a:xfrm>
            <a:off x="7662000" y="0"/>
            <a:ext cx="1170300" cy="68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50" y="2452000"/>
            <a:ext cx="5468626" cy="1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50" y="3919575"/>
            <a:ext cx="4598526" cy="1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12"/>
          <p:cNvSpPr/>
          <p:nvPr/>
        </p:nvSpPr>
        <p:spPr>
          <a:xfrm>
            <a:off x="192650" y="2469475"/>
            <a:ext cx="2771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56" name="Google Shape;105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525" y="445025"/>
            <a:ext cx="3544050" cy="9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2522" y="1540280"/>
            <a:ext cx="5468627" cy="341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2"/>
          <p:cNvSpPr/>
          <p:nvPr/>
        </p:nvSpPr>
        <p:spPr>
          <a:xfrm>
            <a:off x="4078100" y="4663225"/>
            <a:ext cx="48744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12"/>
          <p:cNvSpPr/>
          <p:nvPr/>
        </p:nvSpPr>
        <p:spPr>
          <a:xfrm>
            <a:off x="4078100" y="2483850"/>
            <a:ext cx="15021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12"/>
          <p:cNvSpPr/>
          <p:nvPr/>
        </p:nvSpPr>
        <p:spPr>
          <a:xfrm>
            <a:off x="3552525" y="445025"/>
            <a:ext cx="2923800" cy="30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Parser</a:t>
            </a:r>
            <a:endParaRPr/>
          </a:p>
        </p:txBody>
      </p:sp>
      <p:sp>
        <p:nvSpPr>
          <p:cNvPr id="1067" name="Google Shape;1067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Parse the return string iterativelly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to a specific format</a:t>
            </a:r>
            <a:endParaRPr/>
          </a:p>
        </p:txBody>
      </p:sp>
      <p:pic>
        <p:nvPicPr>
          <p:cNvPr id="1068" name="Google Shape;106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958100"/>
            <a:ext cx="627342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725" y="0"/>
            <a:ext cx="3239274" cy="26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3"/>
          <p:cNvSpPr/>
          <p:nvPr/>
        </p:nvSpPr>
        <p:spPr>
          <a:xfrm>
            <a:off x="7460400" y="1484125"/>
            <a:ext cx="663000" cy="5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570" y="96800"/>
            <a:ext cx="4635925" cy="2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8" y="3227925"/>
            <a:ext cx="5745412" cy="19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183" y="1484125"/>
            <a:ext cx="6208030" cy="13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13"/>
          <p:cNvSpPr/>
          <p:nvPr/>
        </p:nvSpPr>
        <p:spPr>
          <a:xfrm>
            <a:off x="1616175" y="1883175"/>
            <a:ext cx="49047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69553"/>
            <a:ext cx="9144002" cy="32043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77" name="Google Shape;1077;p113"/>
          <p:cNvCxnSpPr/>
          <p:nvPr/>
        </p:nvCxnSpPr>
        <p:spPr>
          <a:xfrm>
            <a:off x="2482125" y="2571750"/>
            <a:ext cx="2703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13"/>
          <p:cNvCxnSpPr/>
          <p:nvPr/>
        </p:nvCxnSpPr>
        <p:spPr>
          <a:xfrm>
            <a:off x="2482125" y="3447975"/>
            <a:ext cx="5140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13"/>
          <p:cNvCxnSpPr/>
          <p:nvPr/>
        </p:nvCxnSpPr>
        <p:spPr>
          <a:xfrm>
            <a:off x="2482125" y="3807200"/>
            <a:ext cx="567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Subsystem</a:t>
            </a:r>
            <a:endParaRPr/>
          </a:p>
        </p:txBody>
      </p:sp>
      <p:sp>
        <p:nvSpPr>
          <p:cNvPr id="1085" name="Google Shape;1085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75" y="2166812"/>
            <a:ext cx="357201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9" y="1268837"/>
            <a:ext cx="4647747" cy="1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065" y="2949642"/>
            <a:ext cx="4742972" cy="1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10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5"/>
          <p:cNvSpPr/>
          <p:nvPr/>
        </p:nvSpPr>
        <p:spPr>
          <a:xfrm>
            <a:off x="2647200" y="2571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5"/>
          <p:cNvSpPr/>
          <p:nvPr/>
        </p:nvSpPr>
        <p:spPr>
          <a:xfrm>
            <a:off x="4184775" y="1017724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5"/>
          <p:cNvSpPr/>
          <p:nvPr/>
        </p:nvSpPr>
        <p:spPr>
          <a:xfrm>
            <a:off x="4228625" y="2571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15"/>
          <p:cNvSpPr/>
          <p:nvPr/>
        </p:nvSpPr>
        <p:spPr>
          <a:xfrm>
            <a:off x="4228625" y="30583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15"/>
          <p:cNvSpPr/>
          <p:nvPr/>
        </p:nvSpPr>
        <p:spPr>
          <a:xfrm>
            <a:off x="4228625" y="3594025"/>
            <a:ext cx="912000" cy="41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15"/>
          <p:cNvSpPr txBox="1"/>
          <p:nvPr/>
        </p:nvSpPr>
        <p:spPr>
          <a:xfrm>
            <a:off x="2349400" y="1152475"/>
            <a:ext cx="2096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Base Class Subsystem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3" name="Google Shape;1103;p115"/>
          <p:cNvSpPr/>
          <p:nvPr/>
        </p:nvSpPr>
        <p:spPr>
          <a:xfrm>
            <a:off x="5393875" y="1878875"/>
            <a:ext cx="912000" cy="57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5"/>
          <p:cNvSpPr/>
          <p:nvPr/>
        </p:nvSpPr>
        <p:spPr>
          <a:xfrm>
            <a:off x="6861400" y="731350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15"/>
          <p:cNvSpPr/>
          <p:nvPr/>
        </p:nvSpPr>
        <p:spPr>
          <a:xfrm>
            <a:off x="8290225" y="3058350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5"/>
          <p:cNvSpPr/>
          <p:nvPr/>
        </p:nvSpPr>
        <p:spPr>
          <a:xfrm>
            <a:off x="6861400" y="3559225"/>
            <a:ext cx="9768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5"/>
          <p:cNvSpPr/>
          <p:nvPr/>
        </p:nvSpPr>
        <p:spPr>
          <a:xfrm>
            <a:off x="4230525" y="4102925"/>
            <a:ext cx="8205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15"/>
          <p:cNvSpPr txBox="1"/>
          <p:nvPr/>
        </p:nvSpPr>
        <p:spPr>
          <a:xfrm>
            <a:off x="6521225" y="4272975"/>
            <a:ext cx="1959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SQLite Subsystem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09" name="Google Shape;1109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 Abstraction Layer (DAL)</a:t>
            </a:r>
            <a:endParaRPr/>
          </a:p>
        </p:txBody>
      </p:sp>
      <p:sp>
        <p:nvSpPr>
          <p:cNvPr id="1115" name="Google Shape;1115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6" name="Google Shape;1116;p116"/>
          <p:cNvSpPr txBox="1"/>
          <p:nvPr/>
        </p:nvSpPr>
        <p:spPr>
          <a:xfrm>
            <a:off x="3291525" y="1073825"/>
            <a:ext cx="12804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5" y="1446325"/>
            <a:ext cx="3826750" cy="29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175" y="2366975"/>
            <a:ext cx="5034975" cy="155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16"/>
          <p:cNvSpPr txBox="1"/>
          <p:nvPr/>
        </p:nvSpPr>
        <p:spPr>
          <a:xfrm>
            <a:off x="4043400" y="1440500"/>
            <a:ext cx="5100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M</a:t>
            </a:r>
            <a:r>
              <a:rPr lang="zh-TW" sz="1600">
                <a:solidFill>
                  <a:schemeClr val="dk1"/>
                </a:solidFill>
              </a:rPr>
              <a:t>aps Python objects into database objects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Target</a:t>
            </a:r>
            <a:endParaRPr/>
          </a:p>
        </p:txBody>
      </p:sp>
      <p:sp>
        <p:nvSpPr>
          <p:cNvPr id="1125" name="Google Shape;112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26" name="Google Shape;11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00" y="1661138"/>
            <a:ext cx="2074075" cy="25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625" y="1904376"/>
            <a:ext cx="5447525" cy="2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</a:t>
            </a:r>
            <a:r>
              <a:rPr lang="zh-TW"/>
              <a:t>nitialization</a:t>
            </a:r>
            <a:endParaRPr/>
          </a:p>
        </p:txBody>
      </p:sp>
      <p:sp>
        <p:nvSpPr>
          <p:cNvPr id="1133" name="Google Shape;1133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34" name="Google Shape;113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2231875"/>
            <a:ext cx="70580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50" y="1764025"/>
            <a:ext cx="6485525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Adapter</a:t>
            </a:r>
            <a:endParaRPr/>
          </a:p>
        </p:txBody>
      </p:sp>
      <p:sp>
        <p:nvSpPr>
          <p:cNvPr id="1141" name="Google Shape;1141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42" name="Google Shape;11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200" y="1170125"/>
            <a:ext cx="3490042" cy="17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825" y="3327475"/>
            <a:ext cx="4311075" cy="17293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45" name="Google Shape;114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3110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Adaptee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52" name="Google Shape;115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354" y="1189800"/>
            <a:ext cx="422910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50" y="1189800"/>
            <a:ext cx="24150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Adapter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9" name="Google Shape;1159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60" name="Google Shape;11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26" y="1815713"/>
            <a:ext cx="4017850" cy="219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1"/>
          <p:cNvSpPr txBox="1"/>
          <p:nvPr/>
        </p:nvSpPr>
        <p:spPr>
          <a:xfrm>
            <a:off x="1572000" y="1219913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Object Adapter</a:t>
            </a:r>
            <a:endParaRPr/>
          </a:p>
        </p:txBody>
      </p:sp>
      <p:pic>
        <p:nvPicPr>
          <p:cNvPr id="1162" name="Google Shape;116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075" y="629437"/>
            <a:ext cx="1224425" cy="3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Adapter class diagram -- refactored (cont.)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73774" t="53419"/>
          <a:stretch/>
        </p:blipFill>
        <p:spPr>
          <a:xfrm>
            <a:off x="2057225" y="1152477"/>
            <a:ext cx="3813376" cy="30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58709" l="30966" r="11206" t="8186"/>
          <a:stretch/>
        </p:blipFill>
        <p:spPr>
          <a:xfrm>
            <a:off x="2151975" y="3108700"/>
            <a:ext cx="5287824" cy="17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2151975" y="3127875"/>
            <a:ext cx="5325600" cy="1664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 flipH="1">
            <a:off x="1980925" y="4107400"/>
            <a:ext cx="5031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123250" y="4000800"/>
            <a:ext cx="857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Adaptee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30875" y="3741600"/>
            <a:ext cx="20211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Adapter Pattern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Table, Row, Field</a:t>
            </a:r>
            <a:endParaRPr/>
          </a:p>
        </p:txBody>
      </p:sp>
      <p:sp>
        <p:nvSpPr>
          <p:cNvPr id="1168" name="Google Shape;1168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PyDAL</a:t>
            </a:r>
            <a:r>
              <a:rPr lang="zh-TW"/>
              <a:t> has classes like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Field</a:t>
            </a:r>
            <a:endParaRPr/>
          </a:p>
        </p:txBody>
      </p:sp>
      <p:sp>
        <p:nvSpPr>
          <p:cNvPr id="1169" name="Google Shape;1169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70" name="Google Shape;117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00" y="3167226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22"/>
          <p:cNvSpPr/>
          <p:nvPr/>
        </p:nvSpPr>
        <p:spPr>
          <a:xfrm>
            <a:off x="934350" y="3630950"/>
            <a:ext cx="7275300" cy="23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22"/>
          <p:cNvSpPr/>
          <p:nvPr/>
        </p:nvSpPr>
        <p:spPr>
          <a:xfrm>
            <a:off x="912000" y="4310100"/>
            <a:ext cx="7320000" cy="239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612" y="1196375"/>
            <a:ext cx="5225137" cy="13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22"/>
          <p:cNvSpPr/>
          <p:nvPr/>
        </p:nvSpPr>
        <p:spPr>
          <a:xfrm>
            <a:off x="3607050" y="1315625"/>
            <a:ext cx="4894800" cy="125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22"/>
          <p:cNvSpPr/>
          <p:nvPr/>
        </p:nvSpPr>
        <p:spPr>
          <a:xfrm>
            <a:off x="3372000" y="1895675"/>
            <a:ext cx="5364900" cy="39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22"/>
          <p:cNvSpPr/>
          <p:nvPr/>
        </p:nvSpPr>
        <p:spPr>
          <a:xfrm>
            <a:off x="5108225" y="1490375"/>
            <a:ext cx="1793100" cy="1204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22"/>
          <p:cNvSpPr/>
          <p:nvPr/>
        </p:nvSpPr>
        <p:spPr>
          <a:xfrm>
            <a:off x="3802800" y="3554000"/>
            <a:ext cx="1538400" cy="393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Define Table</a:t>
            </a:r>
            <a:endParaRPr/>
          </a:p>
        </p:txBody>
      </p:sp>
      <p:sp>
        <p:nvSpPr>
          <p:cNvPr id="1183" name="Google Shape;1183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User can specify on demand table creation </a:t>
            </a:r>
            <a:endParaRPr/>
          </a:p>
        </p:txBody>
      </p:sp>
      <p:sp>
        <p:nvSpPr>
          <p:cNvPr id="1184" name="Google Shape;1184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5" name="Google Shape;118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225" y="315442"/>
            <a:ext cx="5616776" cy="30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250" y="0"/>
            <a:ext cx="6835826" cy="3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100" y="630900"/>
            <a:ext cx="4920721" cy="1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2350" y="1870749"/>
            <a:ext cx="6116226" cy="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850" y="2410550"/>
            <a:ext cx="2958950" cy="1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5525" y="2176539"/>
            <a:ext cx="4745284" cy="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400" y="1714488"/>
            <a:ext cx="8398350" cy="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3"/>
          <p:cNvSpPr/>
          <p:nvPr/>
        </p:nvSpPr>
        <p:spPr>
          <a:xfrm>
            <a:off x="6457750" y="1670588"/>
            <a:ext cx="2421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23"/>
          <p:cNvSpPr/>
          <p:nvPr/>
        </p:nvSpPr>
        <p:spPr>
          <a:xfrm>
            <a:off x="3200100" y="621249"/>
            <a:ext cx="1709400" cy="21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23"/>
          <p:cNvSpPr/>
          <p:nvPr/>
        </p:nvSpPr>
        <p:spPr>
          <a:xfrm>
            <a:off x="3214850" y="1532300"/>
            <a:ext cx="2958900" cy="42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23"/>
          <p:cNvSpPr/>
          <p:nvPr/>
        </p:nvSpPr>
        <p:spPr>
          <a:xfrm>
            <a:off x="3512225" y="2988350"/>
            <a:ext cx="2692200" cy="71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4052" y="4023750"/>
            <a:ext cx="5296750" cy="104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23"/>
          <p:cNvSpPr/>
          <p:nvPr/>
        </p:nvSpPr>
        <p:spPr>
          <a:xfrm>
            <a:off x="3790475" y="909075"/>
            <a:ext cx="4374600" cy="211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23"/>
          <p:cNvSpPr/>
          <p:nvPr/>
        </p:nvSpPr>
        <p:spPr>
          <a:xfrm>
            <a:off x="3306350" y="4514450"/>
            <a:ext cx="4712400" cy="39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23"/>
          <p:cNvSpPr/>
          <p:nvPr/>
        </p:nvSpPr>
        <p:spPr>
          <a:xfrm>
            <a:off x="3207813" y="2205500"/>
            <a:ext cx="4760700" cy="23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1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128" y="1448637"/>
            <a:ext cx="3255141" cy="36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23"/>
          <p:cNvSpPr/>
          <p:nvPr/>
        </p:nvSpPr>
        <p:spPr>
          <a:xfrm>
            <a:off x="884050" y="1761499"/>
            <a:ext cx="2133300" cy="21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23"/>
          <p:cNvSpPr txBox="1"/>
          <p:nvPr/>
        </p:nvSpPr>
        <p:spPr>
          <a:xfrm>
            <a:off x="211875" y="1406925"/>
            <a:ext cx="1410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LAZY_TABLE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3" name="Google Shape;1203;p123"/>
          <p:cNvSpPr/>
          <p:nvPr/>
        </p:nvSpPr>
        <p:spPr>
          <a:xfrm>
            <a:off x="802675" y="2836249"/>
            <a:ext cx="2580000" cy="234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23"/>
          <p:cNvSpPr txBox="1"/>
          <p:nvPr/>
        </p:nvSpPr>
        <p:spPr>
          <a:xfrm>
            <a:off x="1299450" y="3041800"/>
            <a:ext cx="2421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Actually create table in DB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205" name="Google Shape;1205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056711"/>
            <a:ext cx="9144000" cy="3022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6" name="Google Shape;1206;p123"/>
          <p:cNvCxnSpPr/>
          <p:nvPr/>
        </p:nvCxnSpPr>
        <p:spPr>
          <a:xfrm>
            <a:off x="4293150" y="3470200"/>
            <a:ext cx="4245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123"/>
          <p:cNvCxnSpPr/>
          <p:nvPr/>
        </p:nvCxnSpPr>
        <p:spPr>
          <a:xfrm>
            <a:off x="4313475" y="2998750"/>
            <a:ext cx="21567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records</a:t>
            </a:r>
            <a:endParaRPr/>
          </a:p>
        </p:txBody>
      </p:sp>
      <p:sp>
        <p:nvSpPr>
          <p:cNvPr id="1213" name="Google Shape;1213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</a:t>
            </a:r>
            <a:r>
              <a:rPr lang="zh-TW"/>
              <a:t>arser returns Rows which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includes lots of Row instances</a:t>
            </a:r>
            <a:endParaRPr/>
          </a:p>
        </p:txBody>
      </p:sp>
      <p:sp>
        <p:nvSpPr>
          <p:cNvPr id="1214" name="Google Shape;1214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5" name="Google Shape;121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" y="3041388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4"/>
          <p:cNvSpPr/>
          <p:nvPr/>
        </p:nvSpPr>
        <p:spPr>
          <a:xfrm>
            <a:off x="251300" y="4182675"/>
            <a:ext cx="2943300" cy="27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400" y="445025"/>
            <a:ext cx="6664748" cy="22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4"/>
          <p:cNvSpPr/>
          <p:nvPr/>
        </p:nvSpPr>
        <p:spPr>
          <a:xfrm>
            <a:off x="2611900" y="2112050"/>
            <a:ext cx="59394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Iterate records</a:t>
            </a:r>
            <a:endParaRPr/>
          </a:p>
        </p:txBody>
      </p:sp>
      <p:sp>
        <p:nvSpPr>
          <p:cNvPr id="1224" name="Google Shape;1224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Support Rows and IterRows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Rows holds all the rows parsed by parser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IterRows holds only cursor (Connection) to get record one by one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IterRows will not be overwhelmed by the result from DB and can print out continuously</a:t>
            </a:r>
            <a:endParaRPr/>
          </a:p>
        </p:txBody>
      </p:sp>
      <p:sp>
        <p:nvSpPr>
          <p:cNvPr id="1225" name="Google Shape;1225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6" name="Google Shape;122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5" y="3277225"/>
            <a:ext cx="3042676" cy="12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1316788"/>
            <a:ext cx="2059525" cy="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925" y="74500"/>
            <a:ext cx="282278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98" y="344327"/>
            <a:ext cx="3548999" cy="1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800" y="2258425"/>
            <a:ext cx="4411350" cy="24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525" y="1648125"/>
            <a:ext cx="3822175" cy="1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5"/>
          <p:cNvSpPr/>
          <p:nvPr/>
        </p:nvSpPr>
        <p:spPr>
          <a:xfrm>
            <a:off x="938750" y="2258425"/>
            <a:ext cx="23070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25"/>
          <p:cNvSpPr/>
          <p:nvPr/>
        </p:nvSpPr>
        <p:spPr>
          <a:xfrm>
            <a:off x="4796175" y="2425571"/>
            <a:ext cx="2307000" cy="15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25"/>
          <p:cNvSpPr/>
          <p:nvPr/>
        </p:nvSpPr>
        <p:spPr>
          <a:xfrm>
            <a:off x="5096775" y="919675"/>
            <a:ext cx="22095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25"/>
          <p:cNvSpPr/>
          <p:nvPr/>
        </p:nvSpPr>
        <p:spPr>
          <a:xfrm>
            <a:off x="560575" y="3331250"/>
            <a:ext cx="23070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5"/>
          <p:cNvSpPr/>
          <p:nvPr/>
        </p:nvSpPr>
        <p:spPr>
          <a:xfrm>
            <a:off x="4572000" y="363225"/>
            <a:ext cx="1545900" cy="2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4" name="Google Shape;124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77850"/>
            <a:ext cx="7074499" cy="48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6"/>
          <p:cNvSpPr txBox="1"/>
          <p:nvPr/>
        </p:nvSpPr>
        <p:spPr>
          <a:xfrm>
            <a:off x="741000" y="1452350"/>
            <a:ext cx="131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BasicRows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46" name="Google Shape;1246;p126"/>
          <p:cNvSpPr txBox="1"/>
          <p:nvPr/>
        </p:nvSpPr>
        <p:spPr>
          <a:xfrm>
            <a:off x="226500" y="2938550"/>
            <a:ext cx="190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Rows / IterRows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47" name="Google Shape;1247;p126"/>
          <p:cNvSpPr txBox="1"/>
          <p:nvPr/>
        </p:nvSpPr>
        <p:spPr>
          <a:xfrm>
            <a:off x="3169000" y="3003850"/>
            <a:ext cx="3177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__iter__ should be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encapsulated and abstracted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55" name="Google Shape;125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74300"/>
            <a:ext cx="6142999" cy="3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7"/>
          <p:cNvSpPr/>
          <p:nvPr/>
        </p:nvSpPr>
        <p:spPr>
          <a:xfrm>
            <a:off x="311700" y="2541729"/>
            <a:ext cx="3286500" cy="9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27"/>
          <p:cNvSpPr/>
          <p:nvPr/>
        </p:nvSpPr>
        <p:spPr>
          <a:xfrm>
            <a:off x="311700" y="3538875"/>
            <a:ext cx="2089500" cy="900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80" y="0"/>
            <a:ext cx="74124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9" name="Google Shape;1259;p127"/>
          <p:cNvCxnSpPr/>
          <p:nvPr/>
        </p:nvCxnSpPr>
        <p:spPr>
          <a:xfrm>
            <a:off x="4535075" y="1034050"/>
            <a:ext cx="3072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27"/>
          <p:cNvCxnSpPr/>
          <p:nvPr/>
        </p:nvCxnSpPr>
        <p:spPr>
          <a:xfrm>
            <a:off x="3035700" y="1245550"/>
            <a:ext cx="1336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27"/>
          <p:cNvCxnSpPr/>
          <p:nvPr/>
        </p:nvCxnSpPr>
        <p:spPr>
          <a:xfrm>
            <a:off x="1610175" y="1324100"/>
            <a:ext cx="1289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27"/>
          <p:cNvCxnSpPr/>
          <p:nvPr/>
        </p:nvCxnSpPr>
        <p:spPr>
          <a:xfrm>
            <a:off x="1595400" y="2407875"/>
            <a:ext cx="35304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7"/>
          <p:cNvCxnSpPr/>
          <p:nvPr/>
        </p:nvCxnSpPr>
        <p:spPr>
          <a:xfrm>
            <a:off x="4535075" y="3062525"/>
            <a:ext cx="3057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127"/>
          <p:cNvCxnSpPr/>
          <p:nvPr/>
        </p:nvCxnSpPr>
        <p:spPr>
          <a:xfrm>
            <a:off x="1595400" y="4663225"/>
            <a:ext cx="4771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27"/>
          <p:cNvCxnSpPr/>
          <p:nvPr/>
        </p:nvCxnSpPr>
        <p:spPr>
          <a:xfrm>
            <a:off x="6514550" y="4564625"/>
            <a:ext cx="109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27"/>
          <p:cNvCxnSpPr/>
          <p:nvPr/>
        </p:nvCxnSpPr>
        <p:spPr>
          <a:xfrm>
            <a:off x="3035700" y="3254125"/>
            <a:ext cx="1351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27"/>
          <p:cNvCxnSpPr/>
          <p:nvPr/>
        </p:nvCxnSpPr>
        <p:spPr>
          <a:xfrm>
            <a:off x="1595400" y="3377400"/>
            <a:ext cx="1270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vs ORM</a:t>
            </a:r>
            <a:endParaRPr/>
          </a:p>
        </p:txBody>
      </p:sp>
      <p:sp>
        <p:nvSpPr>
          <p:cNvPr id="1273" name="Google Shape;1273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75" name="Google Shape;127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37" y="1357563"/>
            <a:ext cx="5225137" cy="13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788" y="3400988"/>
            <a:ext cx="1903225" cy="13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28"/>
          <p:cNvSpPr txBox="1"/>
          <p:nvPr/>
        </p:nvSpPr>
        <p:spPr>
          <a:xfrm>
            <a:off x="4504625" y="3592525"/>
            <a:ext cx="3026700" cy="78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Parse return string to </a:t>
            </a:r>
            <a:r>
              <a:rPr b="1" lang="zh-TW" sz="1800"/>
              <a:t>Row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Aggregate all rows to </a:t>
            </a:r>
            <a:r>
              <a:rPr b="1" lang="zh-TW" sz="1800"/>
              <a:t>Rows</a:t>
            </a:r>
            <a:endParaRPr b="1" sz="18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conclusion</a:t>
            </a:r>
            <a:endParaRPr/>
          </a:p>
        </p:txBody>
      </p:sp>
      <p:sp>
        <p:nvSpPr>
          <p:cNvPr id="1283" name="Google Shape;1283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</a:t>
            </a:r>
            <a:r>
              <a:rPr lang="zh-TW">
                <a:solidFill>
                  <a:srgbClr val="000000"/>
                </a:solidFill>
              </a:rPr>
              <a:t>se adapter to connect DAL with database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 dependency injection to inject different adapters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Has connection pool to hold intialized connections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Lazy table mechanism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Different iteration implementation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Not ORM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4" name="Google Shape;1284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(web2py)</a:t>
            </a:r>
            <a:endParaRPr/>
          </a:p>
        </p:txBody>
      </p:sp>
      <p:sp>
        <p:nvSpPr>
          <p:cNvPr id="1290" name="Google Shape;1290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Model 2 architecture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Most of design are </a:t>
            </a:r>
            <a:r>
              <a:rPr b="1" lang="zh-TW">
                <a:solidFill>
                  <a:srgbClr val="000000"/>
                </a:solidFill>
              </a:rPr>
              <a:t>initial design</a:t>
            </a:r>
            <a:r>
              <a:rPr lang="zh-TW">
                <a:solidFill>
                  <a:srgbClr val="000000"/>
                </a:solidFill>
              </a:rPr>
              <a:t>, w</a:t>
            </a:r>
            <a:r>
              <a:rPr lang="zh-TW">
                <a:solidFill>
                  <a:srgbClr val="000000"/>
                </a:solidFill>
              </a:rPr>
              <a:t>eb2py is hard to maintain. </a:t>
            </a:r>
            <a:r>
              <a:rPr lang="zh-TW">
                <a:solidFill>
                  <a:srgbClr val="000000"/>
                </a:solidFill>
              </a:rPr>
              <a:t>Breaking down the system into definable elements is difficult because it is not loosely coupled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Provides some interesting mechanisms with Python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e.g. </a:t>
            </a:r>
            <a:r>
              <a:rPr lang="zh-TW">
                <a:solidFill>
                  <a:srgbClr val="000000"/>
                </a:solidFill>
              </a:rPr>
              <a:t>dynamically typed</a:t>
            </a:r>
            <a:r>
              <a:rPr lang="zh-TW">
                <a:solidFill>
                  <a:srgbClr val="000000"/>
                </a:solidFill>
              </a:rPr>
              <a:t>, function decorators, </a:t>
            </a:r>
            <a:r>
              <a:rPr lang="zh-TW">
                <a:solidFill>
                  <a:srgbClr val="000000"/>
                </a:solidFill>
              </a:rPr>
              <a:t>Storage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1" name="Google Shape;1291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(SED)</a:t>
            </a:r>
            <a:endParaRPr/>
          </a:p>
        </p:txBody>
      </p:sp>
      <p:sp>
        <p:nvSpPr>
          <p:cNvPr id="1297" name="Google Shape;1297;p1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Differences between Python and Java make design patterns not completely the same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importance of code design. It enables better maintainability for applications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Cooperation among team members - implementing codes together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Better understanding of processes and designs of web frameworks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concept of design process for changes can be applied to various scenarios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life-changing experience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8" name="Google Shape;1298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 server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Rocket is a lightweight open source server</a:t>
            </a:r>
            <a:br>
              <a:rPr lang="zh-TW">
                <a:solidFill>
                  <a:srgbClr val="000000"/>
                </a:solidFill>
              </a:rPr>
            </a:br>
            <a:r>
              <a:rPr lang="zh-TW" sz="1100">
                <a:solidFill>
                  <a:srgbClr val="000000"/>
                </a:solidFill>
              </a:rPr>
              <a:t>According to Rocket’s documentation: </a:t>
            </a:r>
            <a:br>
              <a:rPr lang="zh-TW" sz="1100">
                <a:solidFill>
                  <a:srgbClr val="000000"/>
                </a:solidFill>
              </a:rPr>
            </a:br>
            <a:r>
              <a:rPr lang="zh-TW" sz="1100">
                <a:solidFill>
                  <a:srgbClr val="000000"/>
                </a:solidFill>
              </a:rPr>
              <a:t>“</a:t>
            </a:r>
            <a:r>
              <a:rPr i="1" lang="zh-TW" sz="1100">
                <a:solidFill>
                  <a:schemeClr val="dk1"/>
                </a:solidFill>
                <a:highlight>
                  <a:srgbClr val="FFFFFF"/>
                </a:highlight>
              </a:rPr>
              <a:t>The HTTP 1.1 specification allows for a number of corner-case behaviors that are not regularly used. Because Rocket seeks to be </a:t>
            </a:r>
            <a:r>
              <a:rPr b="1" i="1" lang="zh-TW" sz="1100">
                <a:solidFill>
                  <a:schemeClr val="dk1"/>
                </a:solidFill>
                <a:highlight>
                  <a:srgbClr val="FFFFFF"/>
                </a:highlight>
              </a:rPr>
              <a:t>fast and small</a:t>
            </a:r>
            <a:r>
              <a:rPr i="1" lang="zh-TW" sz="1100">
                <a:solidFill>
                  <a:schemeClr val="dk1"/>
                </a:solidFill>
                <a:highlight>
                  <a:srgbClr val="FFFFFF"/>
                </a:highlight>
              </a:rPr>
              <a:t>, some of these features have been left out on purpose.</a:t>
            </a:r>
            <a:r>
              <a:rPr lang="zh-TW" sz="1100">
                <a:solidFill>
                  <a:schemeClr val="dk1"/>
                </a:solidFill>
                <a:highlight>
                  <a:srgbClr val="FFFFFF"/>
                </a:highlight>
              </a:rPr>
              <a:t>”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Included in web2py as the default web server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639025" y="2897625"/>
            <a:ext cx="5099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900" y="0"/>
            <a:ext cx="4831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0" y="0"/>
            <a:ext cx="4831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 you</a:t>
            </a:r>
            <a:endParaRPr/>
          </a:p>
        </p:txBody>
      </p:sp>
      <p:sp>
        <p:nvSpPr>
          <p:cNvPr id="1306" name="Google Shape;130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7" name="Google Shape;1307;p132"/>
          <p:cNvSpPr/>
          <p:nvPr/>
        </p:nvSpPr>
        <p:spPr>
          <a:xfrm>
            <a:off x="1033575" y="462075"/>
            <a:ext cx="7003899" cy="841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Arial"/>
              </a:rPr>
              <a:t>Merry Christmas !!!</a:t>
            </a:r>
          </a:p>
        </p:txBody>
      </p:sp>
      <p:pic>
        <p:nvPicPr>
          <p:cNvPr id="1308" name="Google Shape;130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200" y="1386175"/>
            <a:ext cx="2414050" cy="3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25" y="1904775"/>
            <a:ext cx="3005026" cy="26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29" y="247475"/>
            <a:ext cx="2007776" cy="19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2640">
            <a:off x="5768454" y="4018547"/>
            <a:ext cx="1053193" cy="100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85877">
            <a:off x="7789561" y="4087312"/>
            <a:ext cx="908827" cy="8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2113" y="962025"/>
            <a:ext cx="7058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sp>
        <p:nvSpPr>
          <p:cNvPr id="1319" name="Google Shape;1319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0" name="Google Shape;132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0" y="1087650"/>
            <a:ext cx="8980227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pic>
        <p:nvPicPr>
          <p:cNvPr id="1327" name="Google Shape;132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0" y="1091825"/>
            <a:ext cx="7369850" cy="39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of Rocket: c</a:t>
            </a:r>
            <a:r>
              <a:rPr lang="zh-TW"/>
              <a:t>lass diagram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880" r="-880" t="0"/>
          <a:stretch/>
        </p:blipFill>
        <p:spPr>
          <a:xfrm>
            <a:off x="80775" y="1629848"/>
            <a:ext cx="9144000" cy="2664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Rocket: responsibility of each class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Listener: listens on an interface and accepts incoming connections.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Worker (subclass of Thread): Reads request headers &amp; contents from socket.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WSGIWorker (subclass of Worker): It implements run_app() and is responsible of executing the WSGI application.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ThreadPool: pool of worker threads.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Monitor: It monitors connections; manages the size of ThreadPool.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Rocket: two queues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Active queue: 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Active connections are put into this queue by Listeners, and retrieved from this queue by Workers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Monitor queue: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Timeout connections are put into this queue, and are monitored by the monitor class.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start-up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463" y="1152475"/>
            <a:ext cx="355091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8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listening for incoming connections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56691" l="940" r="71875" t="6584"/>
          <a:stretch/>
        </p:blipFill>
        <p:spPr>
          <a:xfrm>
            <a:off x="2719650" y="1627050"/>
            <a:ext cx="3033173" cy="2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process connection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463" y="1450288"/>
            <a:ext cx="43338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monitor connection status 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36758" l="0" r="45432" t="6593"/>
          <a:stretch/>
        </p:blipFill>
        <p:spPr>
          <a:xfrm>
            <a:off x="1952675" y="1403863"/>
            <a:ext cx="4989701" cy="29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Briefly introduce web2py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Server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Rewrite and parsing incoming URLs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WSGI hooks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Cookies &amp; Session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Services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152475"/>
            <a:ext cx="4115400" cy="3416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 simple </a:t>
            </a:r>
            <a:r>
              <a:rPr b="1" lang="zh-TW">
                <a:solidFill>
                  <a:schemeClr val="dk1"/>
                </a:solidFill>
              </a:rPr>
              <a:t>calling convention</a:t>
            </a:r>
            <a:r>
              <a:rPr lang="zh-TW">
                <a:solidFill>
                  <a:schemeClr val="dk1"/>
                </a:solidFill>
              </a:rPr>
              <a:t> for web servers to forward requests to web applications or frameworks written in the Python programming language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Between the server and the application, there may be one or more WSGI middleware components, which implement both sides of the API, typically in Python code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18" y="1017725"/>
            <a:ext cx="420223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diagram: running the WSGI application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02" y="1017725"/>
            <a:ext cx="5312389" cy="41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/>
          <p:nvPr/>
        </p:nvSpPr>
        <p:spPr>
          <a:xfrm>
            <a:off x="2303075" y="1092675"/>
            <a:ext cx="24129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Rewrite and parsing incoming URLs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URL Rewrite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Motivation to rewrite </a:t>
            </a:r>
            <a:r>
              <a:rPr lang="zh-TW" sz="2000">
                <a:solidFill>
                  <a:srgbClr val="000000"/>
                </a:solidFill>
              </a:rPr>
              <a:t>incoming URLs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Handle legacy URLs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Simplify paths and make them shorter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Two distinct URL rewrite systems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The p</a:t>
            </a:r>
            <a:r>
              <a:rPr lang="zh-TW" sz="2000">
                <a:solidFill>
                  <a:schemeClr val="dk1"/>
                </a:solidFill>
              </a:rPr>
              <a:t>arameter-based system</a:t>
            </a:r>
            <a:endParaRPr sz="2000">
              <a:solidFill>
                <a:srgbClr val="000000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</a:pPr>
            <a:r>
              <a:rPr lang="zh-TW" sz="2000">
                <a:solidFill>
                  <a:srgbClr val="000000"/>
                </a:solidFill>
              </a:rPr>
              <a:t>The pattern-based system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 (cont.)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Parameter-based system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Omit default application, controller and function names from externally-visible URLs (those created by the URL() function)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Map domains (and/or ports) to applications or controllers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Embed a language selector in the URL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38" y="3232225"/>
            <a:ext cx="4734424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875" y="3185497"/>
            <a:ext cx="3853349" cy="1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486200" y="4108250"/>
            <a:ext cx="418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he application name is no longer part of the URL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6252650" y="4578200"/>
            <a:ext cx="1868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Domain mapping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 (cont.)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Pattern-based system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Provide some additional flexibility for more complex cases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Instead of defining routers as dictionaries of routing parameters, you define two lists (or tuples) of 2-tuples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Each tuple contains two elements: the pattern to be replaced and the string that replaces it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3347625"/>
            <a:ext cx="4305100" cy="1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6900" y="4755725"/>
            <a:ext cx="4708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the visitor, all links to the page URL looks like /testme.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550" y="3380300"/>
            <a:ext cx="3523325" cy="14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5039363" y="4755725"/>
            <a:ext cx="401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</a:t>
            </a:r>
            <a:r>
              <a:rPr lang="zh-TW"/>
              <a:t>et rid of the application prefix from the URLs</a:t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Rewrite and parsing incoming URLs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235500" y="1152475"/>
            <a:ext cx="89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URL Parsing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For static pages: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/&lt;application&gt;/static/&lt;file&gt;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For dynamic pages: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zh-TW" sz="2000">
                <a:solidFill>
                  <a:schemeClr val="dk1"/>
                </a:solidFill>
              </a:rPr>
              <a:t>/&lt;a:application&gt;[/&lt;c:controller&gt;[/&lt;f:function&gt;[.&lt;e:ext&gt;][/&lt;s:args&gt;]]]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5" y="3202000"/>
            <a:ext cx="8297851" cy="13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/>
          <p:nvPr/>
        </p:nvSpPr>
        <p:spPr>
          <a:xfrm>
            <a:off x="4282321" y="2110475"/>
            <a:ext cx="18075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152475"/>
            <a:ext cx="416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Some developers have pushed WSGI to its limits as a protocol for middleware communications and develop web applications as an onion with many layers (each layer being a WSGI middleware developed independently of the entire framework)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75" y="1227050"/>
            <a:ext cx="3901126" cy="3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web2py does not adopt this structure internally. This is because they feel the core functionality of a frameworks (handling cookies, session, errors, transactions, dispatching) can be better optimized for </a:t>
            </a:r>
            <a:r>
              <a:rPr b="1" lang="zh-TW">
                <a:solidFill>
                  <a:schemeClr val="dk1"/>
                </a:solidFill>
              </a:rPr>
              <a:t>speed</a:t>
            </a:r>
            <a:r>
              <a:rPr lang="zh-TW">
                <a:solidFill>
                  <a:schemeClr val="dk1"/>
                </a:solidFill>
              </a:rPr>
              <a:t> and </a:t>
            </a:r>
            <a:r>
              <a:rPr b="1" lang="zh-TW">
                <a:solidFill>
                  <a:schemeClr val="dk1"/>
                </a:solidFill>
              </a:rPr>
              <a:t>security</a:t>
            </a:r>
            <a:r>
              <a:rPr lang="zh-TW">
                <a:solidFill>
                  <a:schemeClr val="dk1"/>
                </a:solidFill>
              </a:rPr>
              <a:t> if they are handled by a </a:t>
            </a:r>
            <a:r>
              <a:rPr b="1" lang="zh-TW">
                <a:solidFill>
                  <a:schemeClr val="dk1"/>
                </a:solidFill>
              </a:rPr>
              <a:t>single</a:t>
            </a:r>
            <a:r>
              <a:rPr lang="zh-TW">
                <a:solidFill>
                  <a:schemeClr val="dk1"/>
                </a:solidFill>
              </a:rPr>
              <a:t> comprehensive layer.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5" y="2886325"/>
            <a:ext cx="7902050" cy="12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1857300" y="4168550"/>
            <a:ext cx="5622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web2py at its core is a WSGI application: gluon.main.wsgibase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76" y="-12"/>
            <a:ext cx="6505046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311700" y="115247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wsgibase (</a:t>
            </a:r>
            <a:r>
              <a:rPr lang="zh-TW">
                <a:solidFill>
                  <a:schemeClr val="dk1"/>
                </a:solidFill>
              </a:rPr>
              <a:t>a single comprehensive layer</a:t>
            </a:r>
            <a:r>
              <a:rPr lang="zh-TW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Register Manager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Keep track of which of the Pylons global variables should be used in each thread of execution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Status Code Redirect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Catch responses with certain HTTP status codes and internally redirects the request to the error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Error Handler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Catch any exceptions that have occurred during the processing of a request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100" y="1599350"/>
            <a:ext cx="5082349" cy="2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685" y="2436043"/>
            <a:ext cx="409343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106" y="3487344"/>
            <a:ext cx="4830143" cy="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WSGI (Web Server Gateway Interface) (cont.)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311700" y="115247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wsgibase </a:t>
            </a:r>
            <a:r>
              <a:rPr lang="zh-TW">
                <a:solidFill>
                  <a:schemeClr val="dk1"/>
                </a:solidFill>
              </a:rPr>
              <a:t>(a single comprehensive layer)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Cache Middleware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Provide the caching facility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This allows it to be used as a decorator for caching actions and views.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Session Middleware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Provide the session functionality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Routes Middleware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Match a URL against the route map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131" y="4199674"/>
            <a:ext cx="5250250" cy="2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46" y="3581996"/>
            <a:ext cx="3948276" cy="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0" y="2848825"/>
            <a:ext cx="6540213" cy="4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hird party WSGI applications and middleware</a:t>
            </a:r>
            <a:endParaRPr/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allows you to use third party WSGI applications and middleware in </a:t>
            </a:r>
            <a:r>
              <a:rPr b="1" lang="zh-TW">
                <a:solidFill>
                  <a:srgbClr val="000000"/>
                </a:solidFill>
              </a:rPr>
              <a:t>three</a:t>
            </a:r>
            <a:r>
              <a:rPr lang="zh-TW">
                <a:solidFill>
                  <a:srgbClr val="000000"/>
                </a:solidFill>
              </a:rPr>
              <a:t> ways (and their combinations)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External middleware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Internal middleware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Calling WSGI applications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External middleware (Add any third party middleware)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15" y="4553274"/>
            <a:ext cx="42683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25" y="1599600"/>
            <a:ext cx="5568275" cy="28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311700" y="1725175"/>
            <a:ext cx="31413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TW" sz="1800">
                <a:solidFill>
                  <a:schemeClr val="dk1"/>
                </a:solidFill>
              </a:rPr>
              <a:t>wsgibase is wrapped by the middleware function appfactory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TW" sz="1800">
                <a:solidFill>
                  <a:schemeClr val="dk1"/>
                </a:solidFill>
              </a:rPr>
              <a:t>In a similar fashion you can add any third party middleware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311700" y="1152475"/>
            <a:ext cx="44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request.wsgi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 hook that allows you to call third party WSGI applications from inside actions or decorate functions with WSGI middleware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625" y="1633625"/>
            <a:ext cx="4238475" cy="9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213" y="2970300"/>
            <a:ext cx="6855374" cy="20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11700" y="1152475"/>
            <a:ext cx="39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Internal middleware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You can use a web2py decorator to apply the middleware to the action in your controllers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400" y="1590987"/>
            <a:ext cx="4701650" cy="25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311700" y="445025"/>
            <a:ext cx="87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 party WSGI applications and middleware (cont.)</a:t>
            </a:r>
            <a:endParaRPr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Calling WSGI applications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Call WSGI app from a web2py action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An example: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53" y="1914850"/>
            <a:ext cx="5078724" cy="314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/>
          <p:nvPr/>
        </p:nvSpPr>
        <p:spPr>
          <a:xfrm>
            <a:off x="3771125" y="2713700"/>
            <a:ext cx="2833800" cy="123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Cookies &amp; Session</a:t>
            </a:r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311700" y="1152475"/>
            <a:ext cx="41511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 the Python cookies modules for handling cookies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 is an instance of the </a:t>
            </a:r>
            <a:r>
              <a:rPr b="1" lang="zh-TW">
                <a:solidFill>
                  <a:srgbClr val="000000"/>
                </a:solidFill>
              </a:rPr>
              <a:t>Storage class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7350"/>
            <a:ext cx="4472801" cy="154604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639250" y="2489850"/>
            <a:ext cx="39327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>
                <a:solidFill>
                  <a:srgbClr val="000000"/>
                </a:solidFill>
              </a:rPr>
              <a:t>rying to access an attribute/key that has not been set does not raise an exception; it returns None instead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5172475" y="2433400"/>
            <a:ext cx="3098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Load cookies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426" y="3180675"/>
            <a:ext cx="4059949" cy="4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5172475" y="3721975"/>
            <a:ext cx="3666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Try to load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 sz="1800"/>
              <a:t> or create new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 sz="1800"/>
              <a:t> file</a:t>
            </a:r>
            <a:endParaRPr sz="1800"/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311700" y="3915475"/>
            <a:ext cx="47517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By default sessions are stored on the filesystem and a session cookie is used to store and to retrieve the session.id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Storage: the ubiquitous web2py class</a:t>
            </a:r>
            <a:endParaRPr/>
          </a:p>
        </p:txBody>
      </p:sp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</a:t>
            </a:r>
            <a:r>
              <a:rPr lang="zh-TW">
                <a:solidFill>
                  <a:srgbClr val="000000"/>
                </a:solidFill>
              </a:rPr>
              <a:t>xtends the Python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zh-TW">
                <a:solidFill>
                  <a:srgbClr val="000000"/>
                </a:solidFill>
              </a:rPr>
              <a:t> class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Basically a dictionary, except that the item values can be accessed as attributes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Unlike </a:t>
            </a: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zh-TW">
                <a:solidFill>
                  <a:schemeClr val="dk1"/>
                </a:solidFill>
              </a:rPr>
              <a:t>, trying to access a item/attribute that has not been set, it returns None instead of raising an exception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488" y="1270063"/>
            <a:ext cx="10763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 rotWithShape="1">
          <a:blip r:embed="rId4">
            <a:alphaModFix/>
          </a:blip>
          <a:srcRect b="49829" l="0" r="0" t="0"/>
          <a:stretch/>
        </p:blipFill>
        <p:spPr>
          <a:xfrm>
            <a:off x="5098500" y="3008325"/>
            <a:ext cx="1704975" cy="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 rotWithShape="1">
          <a:blip r:embed="rId5">
            <a:alphaModFix/>
          </a:blip>
          <a:srcRect b="0" l="0" r="0" t="49829"/>
          <a:stretch/>
        </p:blipFill>
        <p:spPr>
          <a:xfrm>
            <a:off x="7135400" y="3008325"/>
            <a:ext cx="1704975" cy="9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" y="323881"/>
            <a:ext cx="7980600" cy="449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Storage: the ubiquitous web2py class</a:t>
            </a:r>
            <a:endParaRPr/>
          </a:p>
        </p:txBody>
      </p:sp>
      <p:sp>
        <p:nvSpPr>
          <p:cNvPr id="399" name="Google Shape;39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</a:t>
            </a:r>
            <a:r>
              <a:rPr lang="zh-TW">
                <a:solidFill>
                  <a:srgbClr val="000000"/>
                </a:solidFill>
              </a:rPr>
              <a:t>ultiple instances throughout web2py: Request, Response, Session, env, vars, global_settings, user, router, etc., and these instances can include other Storage items/attributes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Instead of segregating implementation from interface, web2py often opts to check if one Storage attribute exists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3293938"/>
            <a:ext cx="41719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Container</a:t>
            </a:r>
            <a:endParaRPr/>
          </a:p>
        </p:txBody>
      </p:sp>
      <p:sp>
        <p:nvSpPr>
          <p:cNvPr id="407" name="Google Shape;407;p53"/>
          <p:cNvSpPr txBox="1"/>
          <p:nvPr>
            <p:ph idx="1" type="body"/>
          </p:nvPr>
        </p:nvSpPr>
        <p:spPr>
          <a:xfrm>
            <a:off x="311700" y="1152475"/>
            <a:ext cx="41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thread-local container that stores some global objects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request, response, session, T, cache</a:t>
            </a:r>
            <a:r>
              <a:rPr lang="zh-TW">
                <a:solidFill>
                  <a:srgbClr val="000000"/>
                </a:solidFill>
              </a:rPr>
              <a:t>,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Modules can only access them when they are called from an application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512" y="2118459"/>
            <a:ext cx="4016724" cy="22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125" y="1207688"/>
            <a:ext cx="4657500" cy="35773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 Container</a:t>
            </a:r>
            <a:endParaRPr/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zh-TW">
                <a:solidFill>
                  <a:srgbClr val="000000"/>
                </a:solidFill>
              </a:rPr>
              <a:t>Different users can call the same action </a:t>
            </a:r>
            <a:r>
              <a:rPr lang="zh-TW">
                <a:solidFill>
                  <a:srgbClr val="000000"/>
                </a:solidFill>
              </a:rPr>
              <a:t>index</a:t>
            </a:r>
            <a:r>
              <a:rPr lang="zh-TW">
                <a:solidFill>
                  <a:srgbClr val="000000"/>
                </a:solidFill>
              </a:rPr>
              <a:t> concurrently, which calls the function in the module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zh-TW">
                <a:solidFill>
                  <a:srgbClr val="000000"/>
                </a:solidFill>
              </a:rPr>
              <a:t>Yet with no conflicts because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current.request</a:t>
            </a:r>
            <a:r>
              <a:rPr lang="zh-TW">
                <a:solidFill>
                  <a:srgbClr val="000000"/>
                </a:solidFill>
              </a:rPr>
              <a:t> is a different object in different threads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urrent</a:t>
            </a:r>
            <a:r>
              <a:rPr lang="zh-TW">
                <a:solidFill>
                  <a:srgbClr val="000000"/>
                </a:solidFill>
              </a:rPr>
              <a:t> and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>
                <a:solidFill>
                  <a:srgbClr val="000000"/>
                </a:solidFill>
              </a:rPr>
              <a:t> create a powerful mechanism to build extensible and reusable modules for applications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Now all modules can access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current.auth!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13" y="2848088"/>
            <a:ext cx="59531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Cookies &amp; Session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Cookies</a:t>
            </a:r>
            <a:r>
              <a:rPr lang="zh-TW">
                <a:solidFill>
                  <a:srgbClr val="000000"/>
                </a:solidFill>
              </a:rPr>
              <a:t> and </a:t>
            </a:r>
            <a:r>
              <a:rPr b="1" lang="zh-TW">
                <a:solidFill>
                  <a:srgbClr val="000000"/>
                </a:solidFill>
              </a:rPr>
              <a:t>Session</a:t>
            </a:r>
            <a:r>
              <a:rPr lang="zh-TW">
                <a:solidFill>
                  <a:srgbClr val="000000"/>
                </a:solidFill>
              </a:rPr>
              <a:t> are dealt within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zh-TW">
                <a:solidFill>
                  <a:srgbClr val="000000"/>
                </a:solidFill>
              </a:rPr>
              <a:t>, the main WSGI application that performs all common tasks and wraps user applications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 cookies enable the website to keep track of user movement from page to page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In web2py, sessions are stored on the filesystem and a session cookie is used to store and retrieve the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session_id</a:t>
            </a:r>
            <a:r>
              <a:rPr lang="zh-TW">
                <a:solidFill>
                  <a:srgbClr val="000000"/>
                </a:solidFill>
              </a:rPr>
              <a:t> by default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Cookies from the browser are 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request.cookies</a:t>
            </a:r>
            <a:r>
              <a:rPr lang="zh-TW">
                <a:solidFill>
                  <a:srgbClr val="000000"/>
                </a:solidFill>
              </a:rPr>
              <a:t> and those sent by the server are in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response.cookies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00" y="3692575"/>
            <a:ext cx="2181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650" y="3692575"/>
            <a:ext cx="5622500" cy="3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Session</a:t>
            </a:r>
            <a:endParaRPr/>
          </a:p>
        </p:txBody>
      </p:sp>
      <p:sp>
        <p:nvSpPr>
          <p:cNvPr id="433" name="Google Shape;4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An instance of </a:t>
            </a:r>
            <a:r>
              <a:rPr b="1" lang="zh-TW">
                <a:solidFill>
                  <a:srgbClr val="000000"/>
                </a:solidFill>
              </a:rPr>
              <a:t>Storage</a:t>
            </a:r>
            <a:r>
              <a:rPr lang="zh-TW">
                <a:solidFill>
                  <a:srgbClr val="000000"/>
                </a:solidFill>
              </a:rPr>
              <a:t>: whatever is stored can be retrieved as an attribute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dispatcher decides which of the installed action will handle the request and maps the path in the URL into a function call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Static files - stored in the application's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zh-TW">
                <a:solidFill>
                  <a:srgbClr val="000000"/>
                </a:solidFill>
              </a:rPr>
              <a:t> subfolder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Handled directly, while large files are streamed directly to the client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Anything else - mapped into an action, where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>
                <a:solidFill>
                  <a:srgbClr val="000000"/>
                </a:solidFill>
              </a:rPr>
              <a:t> comes into play before the action is called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9800"/>
            <a:ext cx="5323224" cy="10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025" y="2600075"/>
            <a:ext cx="2968275" cy="4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42" name="Google Shape;44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Try to load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zh-TW">
                <a:solidFill>
                  <a:srgbClr val="000000"/>
                </a:solidFill>
              </a:rPr>
              <a:t> or create new session file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Parse cookies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>
                <a:solidFill>
                  <a:schemeClr val="dk1"/>
                </a:solidFill>
              </a:rPr>
              <a:t>f the request header contains a session cookie for the app, the session object is retrieved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If not, a session id is created (but the session file is not saved until later)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474" y="2419349"/>
            <a:ext cx="5647076" cy="2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50" name="Google Shape;45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cookie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Check if there is session data in cookies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00" y="1938338"/>
            <a:ext cx="3914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58" name="Google Shape;458;p59"/>
          <p:cNvSpPr txBox="1"/>
          <p:nvPr>
            <p:ph idx="1" type="body"/>
          </p:nvPr>
        </p:nvSpPr>
        <p:spPr>
          <a:xfrm>
            <a:off x="311700" y="1152475"/>
            <a:ext cx="47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filesystem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Check if </a:t>
            </a: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session_id</a:t>
            </a:r>
            <a:r>
              <a:rPr lang="zh-TW">
                <a:solidFill>
                  <a:srgbClr val="000000"/>
                </a:solidFill>
              </a:rPr>
              <a:t> points to a valid session filename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check_client</a:t>
            </a:r>
            <a:r>
              <a:rPr lang="zh-TW">
                <a:solidFill>
                  <a:srgbClr val="000000"/>
                </a:solidFill>
              </a:rPr>
              <a:t>: if True, sessions can only come from the same ip. Used to detect cookie attacks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separate</a:t>
            </a:r>
            <a:r>
              <a:rPr lang="zh-TW">
                <a:solidFill>
                  <a:srgbClr val="000000"/>
                </a:solidFill>
              </a:rPr>
              <a:t>: if True, creates a folder with the 2 initials of session_id. Useful when file system access becomes a bottleneck.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9" name="Google Shape;4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912" y="0"/>
            <a:ext cx="3851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66" name="Google Shape;466;p60"/>
          <p:cNvSpPr txBox="1"/>
          <p:nvPr>
            <p:ph idx="1" type="body"/>
          </p:nvPr>
        </p:nvSpPr>
        <p:spPr>
          <a:xfrm>
            <a:off x="311700" y="1152475"/>
            <a:ext cx="33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Store session in db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masterapp</a:t>
            </a:r>
            <a:r>
              <a:rPr lang="zh-TW">
                <a:solidFill>
                  <a:srgbClr val="000000"/>
                </a:solidFill>
              </a:rPr>
              <a:t>: point to another app's session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migrate</a:t>
            </a:r>
            <a:r>
              <a:rPr lang="zh-TW">
                <a:solidFill>
                  <a:srgbClr val="000000"/>
                </a:solidFill>
              </a:rPr>
              <a:t>: passed to the underlying db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Get session data out of the database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011" y="0"/>
            <a:ext cx="49799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 Session</a:t>
            </a:r>
            <a:endParaRPr/>
          </a:p>
        </p:txBody>
      </p:sp>
      <p:sp>
        <p:nvSpPr>
          <p:cNvPr id="474" name="Google Shape;474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Wrap up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Set cookies if we know the session_id so user can set cookie attributes in controllers/models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cookies_expires</a:t>
            </a:r>
            <a:r>
              <a:rPr lang="zh-TW">
                <a:solidFill>
                  <a:srgbClr val="000000"/>
                </a:solidFill>
              </a:rPr>
              <a:t>: cookie may be reset later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5" name="Google Shape;4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0650"/>
            <a:ext cx="38481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Requests to controller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Forget &amp; Secure Session</a:t>
            </a:r>
            <a:endParaRPr/>
          </a:p>
        </p:txBody>
      </p:sp>
      <p:sp>
        <p:nvSpPr>
          <p:cNvPr id="482" name="Google Shape;482;p62"/>
          <p:cNvSpPr txBox="1"/>
          <p:nvPr>
            <p:ph idx="1" type="body"/>
          </p:nvPr>
        </p:nvSpPr>
        <p:spPr>
          <a:xfrm>
            <a:off x="311700" y="1152475"/>
            <a:ext cx="60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Session.forget()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Tell web2py not to save the session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Prevent the session file from being written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Used in controllers whose actions are called often and do not need to track user activity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Session.secure()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Tell web2py to save the session cookie to be a secure cookie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Prevent the browser from sending the session cookie back to the server unless over an https connection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Set if the app is going over https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3" name="Google Shape;4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500" y="1533175"/>
            <a:ext cx="2502600" cy="61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500" y="2868831"/>
            <a:ext cx="19812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 Expiration</a:t>
            </a:r>
            <a:endParaRPr/>
          </a:p>
        </p:txBody>
      </p:sp>
      <p:sp>
        <p:nvSpPr>
          <p:cNvPr id="491" name="Google Shape;491;p63"/>
          <p:cNvSpPr txBox="1"/>
          <p:nvPr>
            <p:ph idx="1" type="body"/>
          </p:nvPr>
        </p:nvSpPr>
        <p:spPr>
          <a:xfrm>
            <a:off x="311700" y="1152475"/>
            <a:ext cx="409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Session.connect()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User-defined cookie expiration time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Session.renew()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Clear all session data if session expires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example: AuthAPI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2" name="Google Shape;49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3" name="Google Shape;4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95" y="1220717"/>
            <a:ext cx="44261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600" y="1996425"/>
            <a:ext cx="4815399" cy="26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Cookie Expiration</a:t>
            </a:r>
            <a:endParaRPr/>
          </a:p>
        </p:txBody>
      </p:sp>
      <p:sp>
        <p:nvSpPr>
          <p:cNvPr id="500" name="Google Shape;50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1" name="Google Shape;5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19" y="2150575"/>
            <a:ext cx="2239025" cy="1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117" y="2367973"/>
            <a:ext cx="4426150" cy="224909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41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Session.clear_session_cookies()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Expire session data saved in cookies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Delete session in cookies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Session.save_session_id_cookie()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Expire session data if there is no session cookie key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Copy the expiration information of session cookie to response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Used when session is stored in database or filesystem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4" name="Google Shape;50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119" y="667225"/>
            <a:ext cx="2239025" cy="1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119" y="901713"/>
            <a:ext cx="4244275" cy="10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1" name="Google Shape;5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5"/>
          <p:cNvSpPr/>
          <p:nvPr/>
        </p:nvSpPr>
        <p:spPr>
          <a:xfrm>
            <a:off x="4426050" y="3940775"/>
            <a:ext cx="1510800" cy="64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 to controller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Application</a:t>
            </a:r>
            <a:endParaRPr/>
          </a:p>
        </p:txBody>
      </p:sp>
      <p:sp>
        <p:nvSpPr>
          <p:cNvPr id="519" name="Google Shape;519;p66"/>
          <p:cNvSpPr txBox="1"/>
          <p:nvPr>
            <p:ph idx="1" type="body"/>
          </p:nvPr>
        </p:nvSpPr>
        <p:spPr>
          <a:xfrm>
            <a:off x="311700" y="1152475"/>
            <a:ext cx="57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Build environment for controller and view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web2py model and controller files are not Python modules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zh-TW" sz="1800">
                <a:solidFill>
                  <a:schemeClr val="dk1"/>
                </a:solidFill>
              </a:rPr>
              <a:t>models and controllers are designed to be executed in a prepared environment that has been pre-populated with web2py global objects (request, response, session, cache and T) and helper functions.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0" name="Google Shape;520;p66"/>
          <p:cNvSpPr/>
          <p:nvPr/>
        </p:nvSpPr>
        <p:spPr>
          <a:xfrm>
            <a:off x="6307500" y="928025"/>
            <a:ext cx="2524800" cy="12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B</a:t>
            </a:r>
            <a:r>
              <a:rPr lang="zh-TW" sz="1800">
                <a:solidFill>
                  <a:schemeClr val="dk1"/>
                </a:solidFill>
              </a:rPr>
              <a:t>uild environment for controller and view</a:t>
            </a:r>
            <a:endParaRPr/>
          </a:p>
        </p:txBody>
      </p:sp>
      <p:sp>
        <p:nvSpPr>
          <p:cNvPr id="521" name="Google Shape;521;p66"/>
          <p:cNvSpPr/>
          <p:nvPr/>
        </p:nvSpPr>
        <p:spPr>
          <a:xfrm>
            <a:off x="6307500" y="2922875"/>
            <a:ext cx="2524800" cy="12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process models, controller and view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(if required)</a:t>
            </a:r>
            <a:endParaRPr/>
          </a:p>
        </p:txBody>
      </p:sp>
      <p:cxnSp>
        <p:nvCxnSpPr>
          <p:cNvPr id="522" name="Google Shape;522;p66"/>
          <p:cNvCxnSpPr>
            <a:stCxn id="520" idx="2"/>
            <a:endCxn id="521" idx="0"/>
          </p:cNvCxnSpPr>
          <p:nvPr/>
        </p:nvCxnSpPr>
        <p:spPr>
          <a:xfrm>
            <a:off x="7569900" y="2156225"/>
            <a:ext cx="0" cy="7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Application (cont.)</a:t>
            </a:r>
            <a:endParaRPr/>
          </a:p>
        </p:txBody>
      </p:sp>
      <p:sp>
        <p:nvSpPr>
          <p:cNvPr id="529" name="Google Shape;52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controller and the view are executed in different copies of the same environment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The view does not see the controller, but it sees the models and it sees the variables returned by the controller action function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view is only called if the action returns a dictionary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32" y="3298074"/>
            <a:ext cx="6543493" cy="1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Execute application code in restricted environment</a:t>
            </a:r>
            <a:endParaRPr/>
          </a:p>
        </p:txBody>
      </p:sp>
      <p:sp>
        <p:nvSpPr>
          <p:cNvPr id="537" name="Google Shape;53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Application code is compiled and executed with exec() in a try...except... block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Any error in the application code is catched, and the error information is stored into a database table</a:t>
            </a:r>
            <a:endParaRPr/>
          </a:p>
        </p:txBody>
      </p:sp>
      <p:sp>
        <p:nvSpPr>
          <p:cNvPr id="538" name="Google Shape;53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9" name="Google Shape;539;p68"/>
          <p:cNvPicPr preferRelativeResize="0"/>
          <p:nvPr/>
        </p:nvPicPr>
        <p:blipFill rotWithShape="1">
          <a:blip r:embed="rId3">
            <a:alphaModFix/>
          </a:blip>
          <a:srcRect b="28200" l="26189" r="3407" t="14919"/>
          <a:stretch/>
        </p:blipFill>
        <p:spPr>
          <a:xfrm>
            <a:off x="1327825" y="2134250"/>
            <a:ext cx="6621326" cy="3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Sequence diagram of handling error</a:t>
            </a:r>
            <a:endParaRPr/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63" y="1017725"/>
            <a:ext cx="65055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Server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Rewrite and parsing incoming URLs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WSGI hooks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Cookies &amp; Session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Services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4" name="Google Shape;55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560" name="Google Shape;56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client communicates with the resource by making an HTTP request to the URL that identifies the resource and using the HTTP method POST/GET/PUT/DELETE to pass instructions to the resource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For example, we might want to send a GET request to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To create a restful action in web2py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request.restful</a:t>
            </a:r>
            <a:r>
              <a:rPr lang="zh-TW">
                <a:solidFill>
                  <a:srgbClr val="000000"/>
                </a:solidFill>
              </a:rPr>
              <a:t> provides a very useful decorator that can be used to change default web2py behaviour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1" name="Google Shape;5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25" y="2454155"/>
            <a:ext cx="3950150" cy="3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425" y="3260350"/>
            <a:ext cx="1783975" cy="4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0"/>
            <a:ext cx="651013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2308890" y="483409"/>
            <a:ext cx="23745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Requests to controller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70" name="Google Shape;5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50" y="0"/>
            <a:ext cx="60801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49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uses inner functions to define factory functions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A function that creates other objects (functions)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Add function request.restful() dynamically to another object or class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578" name="Google Shape;578;p73"/>
          <p:cNvGrpSpPr/>
          <p:nvPr/>
        </p:nvGrpSpPr>
        <p:grpSpPr>
          <a:xfrm>
            <a:off x="5264400" y="1219737"/>
            <a:ext cx="3879600" cy="3281874"/>
            <a:chOff x="4607500" y="1057700"/>
            <a:chExt cx="3879600" cy="3281874"/>
          </a:xfrm>
        </p:grpSpPr>
        <p:pic>
          <p:nvPicPr>
            <p:cNvPr id="579" name="Google Shape;579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7550" y="1057700"/>
              <a:ext cx="3879475" cy="328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73"/>
            <p:cNvSpPr/>
            <p:nvPr/>
          </p:nvSpPr>
          <p:spPr>
            <a:xfrm>
              <a:off x="4607500" y="1400425"/>
              <a:ext cx="3879600" cy="2697000"/>
            </a:xfrm>
            <a:prstGeom prst="rect">
              <a:avLst/>
            </a:prstGeom>
            <a:solidFill>
              <a:srgbClr val="E1E1E1">
                <a:alpha val="39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00" y="2854050"/>
            <a:ext cx="68389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Restful Web Services</a:t>
            </a:r>
            <a:endParaRPr/>
          </a:p>
        </p:txBody>
      </p:sp>
      <p:sp>
        <p:nvSpPr>
          <p:cNvPr id="588" name="Google Shape;588;p74"/>
          <p:cNvSpPr txBox="1"/>
          <p:nvPr>
            <p:ph idx="1" type="body"/>
          </p:nvPr>
        </p:nvSpPr>
        <p:spPr>
          <a:xfrm>
            <a:off x="311700" y="1152475"/>
            <a:ext cx="53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Modify restful action in web2py</a:t>
            </a:r>
            <a:br>
              <a:rPr lang="zh-TW">
                <a:solidFill>
                  <a:srgbClr val="000000"/>
                </a:solidFill>
              </a:rPr>
            </a:b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@request.restful() decorator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Make sure that the extension (.html, .xml, .json) is stored in request.extension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Map the request method into the corresponding function within the action (GET, POST, PUT, DELETE)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Pass request.args and request.vars to the selected function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00" y="1574675"/>
            <a:ext cx="1783975" cy="4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293" y="0"/>
            <a:ext cx="30517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4"/>
          <p:cNvSpPr/>
          <p:nvPr/>
        </p:nvSpPr>
        <p:spPr>
          <a:xfrm>
            <a:off x="4419600" y="1646100"/>
            <a:ext cx="474300" cy="34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073" y="0"/>
            <a:ext cx="25819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Remote Procedure Calls</a:t>
            </a:r>
            <a:endParaRPr/>
          </a:p>
        </p:txBody>
      </p:sp>
      <p:sp>
        <p:nvSpPr>
          <p:cNvPr id="599" name="Google Shape;599;p75"/>
          <p:cNvSpPr txBox="1"/>
          <p:nvPr>
            <p:ph idx="1" type="body"/>
          </p:nvPr>
        </p:nvSpPr>
        <p:spPr>
          <a:xfrm>
            <a:off x="311700" y="1152475"/>
            <a:ext cx="551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provides a mechanism to turn any function into a web service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Work for a fixed set of protocols; not easily extensible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May take arguments or be defined in a model instead of controller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Decorate functions to expose as a service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0" name="Google Shape;6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25" y="3064500"/>
            <a:ext cx="3702875" cy="37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913" y="4392800"/>
            <a:ext cx="3416200" cy="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125" y="4781800"/>
            <a:ext cx="344776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125" y="3528925"/>
            <a:ext cx="3447775" cy="2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120" y="4003800"/>
            <a:ext cx="3387668" cy="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1" name="Google Shape;611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Views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2" name="Google Shape;61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the Client Gets Data</a:t>
            </a:r>
            <a:endParaRPr/>
          </a:p>
        </p:txBody>
      </p:sp>
      <p:sp>
        <p:nvSpPr>
          <p:cNvPr id="618" name="Google Shape;61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19" name="Google Shape;6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00" y="1198100"/>
            <a:ext cx="7551607" cy="338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5" y="2287650"/>
            <a:ext cx="8897946" cy="26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XML Elements: </a:t>
            </a:r>
            <a:r>
              <a:rPr lang="zh-TW"/>
              <a:t>Helpers for </a:t>
            </a:r>
            <a:r>
              <a:rPr lang="zh-TW"/>
              <a:t>HTML Tag</a:t>
            </a:r>
            <a:endParaRPr/>
          </a:p>
        </p:txBody>
      </p:sp>
      <p:sp>
        <p:nvSpPr>
          <p:cNvPr id="626" name="Google Shape;62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Create HTML tags with Python functions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Doing </a:t>
            </a:r>
            <a:r>
              <a:rPr lang="zh-TW">
                <a:solidFill>
                  <a:srgbClr val="000000"/>
                </a:solidFill>
              </a:rPr>
              <a:t>miscellaneous stuffs (e.g., </a:t>
            </a:r>
            <a:r>
              <a:rPr lang="zh-TW">
                <a:solidFill>
                  <a:srgbClr val="000000"/>
                </a:solidFill>
              </a:rPr>
              <a:t>escaping)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7" name="Google Shape;62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8" name="Google Shape;628;p78"/>
          <p:cNvSpPr txBox="1"/>
          <p:nvPr/>
        </p:nvSpPr>
        <p:spPr>
          <a:xfrm>
            <a:off x="406975" y="2215500"/>
            <a:ext cx="4752900" cy="117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def index():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import gluon.html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gluon.html.SPAN("Hello World &lt;3")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client gets &lt;span&gt;Hello World &amp;lt;3&lt;/span&gt;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Yet Another Template Language (YATL)</a:t>
            </a:r>
            <a:endParaRPr/>
          </a:p>
        </p:txBody>
      </p:sp>
      <p:sp>
        <p:nvSpPr>
          <p:cNvPr id="634" name="Google Shape;634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template language similar to Django’s  templates or Flask’s Jinja2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Allow using control flow statements of Python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 template can extend another one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Often used with HTML tag helpers to generate HTML with ease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The main class, TemplateParser, does both parsing and transformation to Python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5" name="Google Shape;6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6" name="Google Shape;636;p79"/>
          <p:cNvSpPr txBox="1"/>
          <p:nvPr/>
        </p:nvSpPr>
        <p:spPr>
          <a:xfrm>
            <a:off x="1032325" y="3329725"/>
            <a:ext cx="25203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if authenticated: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{{=T(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Good!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")}}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else: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{{=T("Oops")}}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pass }}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4910075" y="3329725"/>
            <a:ext cx="32844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 authenticated: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response.write(T(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"Good!"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response.write(T("Oops"))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3826025" y="3858125"/>
            <a:ext cx="81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Extension of Templates</a:t>
            </a:r>
            <a:endParaRPr/>
          </a:p>
        </p:txBody>
      </p:sp>
      <p:sp>
        <p:nvSpPr>
          <p:cNvPr id="644" name="Google Shape;64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sp>
        <p:nvSpPr>
          <p:cNvPr id="645" name="Google Shape;64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6" name="Google Shape;646;p80"/>
          <p:cNvSpPr txBox="1"/>
          <p:nvPr/>
        </p:nvSpPr>
        <p:spPr>
          <a:xfrm>
            <a:off x="311700" y="1466150"/>
            <a:ext cx="5313600" cy="140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&lt;html&gt;&lt;head&gt;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head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&lt;title&gt;{{ block title }}web2py view{{ end }}&lt;/title&gt;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end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&lt;/head&gt;&lt;body&gt;&lt;/body&gt;&lt;/html&gt;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80"/>
          <p:cNvSpPr txBox="1"/>
          <p:nvPr/>
        </p:nvSpPr>
        <p:spPr>
          <a:xfrm>
            <a:off x="311700" y="3220775"/>
            <a:ext cx="4292400" cy="166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extends "layout.html"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head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super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&lt;link rel="stylesheet" href="index.css" /&gt;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end }}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{{ block title }}Index{{ end }}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80"/>
          <p:cNvSpPr txBox="1"/>
          <p:nvPr/>
        </p:nvSpPr>
        <p:spPr>
          <a:xfrm>
            <a:off x="311700" y="1100150"/>
            <a:ext cx="122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layout.html</a:t>
            </a:r>
            <a:endParaRPr/>
          </a:p>
        </p:txBody>
      </p:sp>
      <p:sp>
        <p:nvSpPr>
          <p:cNvPr id="649" name="Google Shape;649;p80"/>
          <p:cNvSpPr txBox="1"/>
          <p:nvPr/>
        </p:nvSpPr>
        <p:spPr>
          <a:xfrm>
            <a:off x="311700" y="2862200"/>
            <a:ext cx="122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index</a:t>
            </a:r>
            <a:r>
              <a:rPr lang="zh-TW"/>
              <a:t>.html</a:t>
            </a:r>
            <a:endParaRPr/>
          </a:p>
        </p:txBody>
      </p:sp>
      <p:sp>
        <p:nvSpPr>
          <p:cNvPr id="650" name="Google Shape;650;p80"/>
          <p:cNvSpPr txBox="1"/>
          <p:nvPr/>
        </p:nvSpPr>
        <p:spPr>
          <a:xfrm>
            <a:off x="4795025" y="3324275"/>
            <a:ext cx="4292400" cy="120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&lt;html&gt;&lt;head&gt;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&lt;title&gt;Index&lt;/title&gt;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&lt;link rel="stylesheet" href="index.css" /&gt;</a:t>
            </a:r>
            <a:b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&lt;/head&gt;&lt;body&gt;&lt;/body&gt;&lt;/html&gt;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1" name="Google Shape;651;p80"/>
          <p:cNvCxnSpPr>
            <a:endCxn id="650" idx="1"/>
          </p:cNvCxnSpPr>
          <p:nvPr/>
        </p:nvCxnSpPr>
        <p:spPr>
          <a:xfrm>
            <a:off x="4639925" y="2899025"/>
            <a:ext cx="155100" cy="10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80"/>
          <p:cNvCxnSpPr>
            <a:stCxn id="647" idx="3"/>
            <a:endCxn id="650" idx="1"/>
          </p:cNvCxnSpPr>
          <p:nvPr/>
        </p:nvCxnSpPr>
        <p:spPr>
          <a:xfrm flipH="1" rot="10800000">
            <a:off x="4604100" y="3924275"/>
            <a:ext cx="19080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80"/>
          <p:cNvSpPr txBox="1"/>
          <p:nvPr/>
        </p:nvSpPr>
        <p:spPr>
          <a:xfrm>
            <a:off x="5563650" y="1497050"/>
            <a:ext cx="34575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block</a:t>
            </a:r>
            <a:r>
              <a:rPr lang="zh-TW"/>
              <a:t>: contents that can be replaced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zh-TW"/>
              <a:t>: place the content from the 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zh-TW"/>
              <a:t>: for template reuse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Parsing YATL</a:t>
            </a:r>
            <a:endParaRPr/>
          </a:p>
        </p:txBody>
      </p:sp>
      <p:sp>
        <p:nvSpPr>
          <p:cNvPr id="659" name="Google Shape;65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&lt;head&gt;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{{ block head }}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&lt;title&gt;{{ block title }}web2py view{{ end }}&lt;/title&gt;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{{ end }}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&lt;/head&gt;</a:t>
            </a:r>
            <a:endParaRPr/>
          </a:p>
        </p:txBody>
      </p:sp>
      <p:sp>
        <p:nvSpPr>
          <p:cNvPr id="660" name="Google Shape;660;p81"/>
          <p:cNvSpPr txBox="1"/>
          <p:nvPr>
            <p:ph idx="12" type="sldNum"/>
          </p:nvPr>
        </p:nvSpPr>
        <p:spPr>
          <a:xfrm>
            <a:off x="8485008" y="4627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1" name="Google Shape;661;p81"/>
          <p:cNvSpPr/>
          <p:nvPr/>
        </p:nvSpPr>
        <p:spPr>
          <a:xfrm>
            <a:off x="318375" y="1203175"/>
            <a:ext cx="9591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/>
          <p:nvPr/>
        </p:nvSpPr>
        <p:spPr>
          <a:xfrm>
            <a:off x="318375" y="1675125"/>
            <a:ext cx="5015100" cy="150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1"/>
          <p:cNvSpPr/>
          <p:nvPr/>
        </p:nvSpPr>
        <p:spPr>
          <a:xfrm>
            <a:off x="318375" y="3254675"/>
            <a:ext cx="10740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1"/>
          <p:cNvSpPr/>
          <p:nvPr/>
        </p:nvSpPr>
        <p:spPr>
          <a:xfrm>
            <a:off x="405450" y="2228925"/>
            <a:ext cx="6162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1"/>
          <p:cNvSpPr/>
          <p:nvPr/>
        </p:nvSpPr>
        <p:spPr>
          <a:xfrm>
            <a:off x="1021650" y="2145050"/>
            <a:ext cx="3516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1"/>
          <p:cNvSpPr/>
          <p:nvPr/>
        </p:nvSpPr>
        <p:spPr>
          <a:xfrm>
            <a:off x="2421675" y="2228925"/>
            <a:ext cx="13485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1"/>
          <p:cNvSpPr/>
          <p:nvPr/>
        </p:nvSpPr>
        <p:spPr>
          <a:xfrm>
            <a:off x="4538550" y="2234600"/>
            <a:ext cx="7146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81"/>
          <p:cNvCxnSpPr>
            <a:stCxn id="663" idx="3"/>
          </p:cNvCxnSpPr>
          <p:nvPr/>
        </p:nvCxnSpPr>
        <p:spPr>
          <a:xfrm>
            <a:off x="1392375" y="3451475"/>
            <a:ext cx="136230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1"/>
          <p:cNvCxnSpPr>
            <a:stCxn id="667" idx="2"/>
          </p:cNvCxnSpPr>
          <p:nvPr/>
        </p:nvCxnSpPr>
        <p:spPr>
          <a:xfrm flipH="1">
            <a:off x="3380550" y="2628200"/>
            <a:ext cx="1515300" cy="7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1"/>
          <p:cNvCxnSpPr>
            <a:stCxn id="664" idx="2"/>
          </p:cNvCxnSpPr>
          <p:nvPr/>
        </p:nvCxnSpPr>
        <p:spPr>
          <a:xfrm>
            <a:off x="713550" y="2622525"/>
            <a:ext cx="1995000" cy="8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81"/>
          <p:cNvSpPr txBox="1"/>
          <p:nvPr/>
        </p:nvSpPr>
        <p:spPr>
          <a:xfrm>
            <a:off x="2803313" y="3254675"/>
            <a:ext cx="8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Node</a:t>
            </a:r>
            <a:endParaRPr sz="1800"/>
          </a:p>
        </p:txBody>
      </p:sp>
      <p:cxnSp>
        <p:nvCxnSpPr>
          <p:cNvPr id="672" name="Google Shape;672;p81"/>
          <p:cNvCxnSpPr>
            <a:stCxn id="665" idx="0"/>
          </p:cNvCxnSpPr>
          <p:nvPr/>
        </p:nvCxnSpPr>
        <p:spPr>
          <a:xfrm flipH="1" rot="10800000">
            <a:off x="2780100" y="1042550"/>
            <a:ext cx="2189400" cy="110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1"/>
          <p:cNvCxnSpPr>
            <a:stCxn id="662" idx="0"/>
          </p:cNvCxnSpPr>
          <p:nvPr/>
        </p:nvCxnSpPr>
        <p:spPr>
          <a:xfrm flipH="1" rot="10800000">
            <a:off x="2825925" y="889725"/>
            <a:ext cx="21426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1"/>
          <p:cNvSpPr txBox="1"/>
          <p:nvPr/>
        </p:nvSpPr>
        <p:spPr>
          <a:xfrm>
            <a:off x="5053848" y="723975"/>
            <a:ext cx="171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Block</a:t>
            </a:r>
            <a:r>
              <a:rPr lang="zh-TW" sz="1800"/>
              <a:t>Node</a:t>
            </a:r>
            <a:endParaRPr sz="1800"/>
          </a:p>
        </p:txBody>
      </p:sp>
      <p:grpSp>
        <p:nvGrpSpPr>
          <p:cNvPr id="675" name="Google Shape;675;p81"/>
          <p:cNvGrpSpPr/>
          <p:nvPr/>
        </p:nvGrpSpPr>
        <p:grpSpPr>
          <a:xfrm>
            <a:off x="5567850" y="1296775"/>
            <a:ext cx="3465850" cy="3415900"/>
            <a:chOff x="5567850" y="1296775"/>
            <a:chExt cx="3465850" cy="3415900"/>
          </a:xfrm>
        </p:grpSpPr>
        <p:sp>
          <p:nvSpPr>
            <p:cNvPr id="676" name="Google Shape;676;p81"/>
            <p:cNvSpPr/>
            <p:nvPr/>
          </p:nvSpPr>
          <p:spPr>
            <a:xfrm>
              <a:off x="6689075" y="2234600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block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head</a:t>
              </a:r>
              <a:endParaRPr sz="1800"/>
            </a:p>
          </p:txBody>
        </p:sp>
        <p:sp>
          <p:nvSpPr>
            <p:cNvPr id="677" name="Google Shape;677;p81"/>
            <p:cNvSpPr/>
            <p:nvPr/>
          </p:nvSpPr>
          <p:spPr>
            <a:xfrm>
              <a:off x="6690425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block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title</a:t>
              </a:r>
              <a:endParaRPr sz="1800"/>
            </a:p>
          </p:txBody>
        </p:sp>
        <p:sp>
          <p:nvSpPr>
            <p:cNvPr id="678" name="Google Shape;678;p81"/>
            <p:cNvSpPr/>
            <p:nvPr/>
          </p:nvSpPr>
          <p:spPr>
            <a:xfrm>
              <a:off x="6452225" y="1296775"/>
              <a:ext cx="15504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Content</a:t>
              </a:r>
              <a:endParaRPr sz="1800"/>
            </a:p>
          </p:txBody>
        </p:sp>
        <p:sp>
          <p:nvSpPr>
            <p:cNvPr id="679" name="Google Shape;679;p81"/>
            <p:cNvSpPr/>
            <p:nvPr/>
          </p:nvSpPr>
          <p:spPr>
            <a:xfrm>
              <a:off x="5567850" y="2234600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&lt;head&gt;</a:t>
              </a:r>
              <a:endParaRPr sz="1800"/>
            </a:p>
          </p:txBody>
        </p:sp>
        <p:sp>
          <p:nvSpPr>
            <p:cNvPr id="680" name="Google Shape;680;p81"/>
            <p:cNvSpPr/>
            <p:nvPr/>
          </p:nvSpPr>
          <p:spPr>
            <a:xfrm>
              <a:off x="7810300" y="2234600"/>
              <a:ext cx="12234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&lt;/head&gt;</a:t>
              </a:r>
              <a:endParaRPr sz="1800"/>
            </a:p>
          </p:txBody>
        </p:sp>
        <p:sp>
          <p:nvSpPr>
            <p:cNvPr id="681" name="Google Shape;681;p81"/>
            <p:cNvSpPr/>
            <p:nvPr/>
          </p:nvSpPr>
          <p:spPr>
            <a:xfrm>
              <a:off x="6367625" y="4089575"/>
              <a:ext cx="17169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web2py view</a:t>
              </a:r>
              <a:endParaRPr sz="1800"/>
            </a:p>
          </p:txBody>
        </p:sp>
        <p:sp>
          <p:nvSpPr>
            <p:cNvPr id="682" name="Google Shape;682;p81"/>
            <p:cNvSpPr/>
            <p:nvPr/>
          </p:nvSpPr>
          <p:spPr>
            <a:xfrm>
              <a:off x="5567850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&lt;title&gt;</a:t>
              </a:r>
              <a:endParaRPr sz="1800"/>
            </a:p>
          </p:txBody>
        </p:sp>
        <p:sp>
          <p:nvSpPr>
            <p:cNvPr id="683" name="Google Shape;683;p81"/>
            <p:cNvSpPr/>
            <p:nvPr/>
          </p:nvSpPr>
          <p:spPr>
            <a:xfrm>
              <a:off x="7848700" y="3254675"/>
              <a:ext cx="1074000" cy="6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/>
                <a:t>&lt;/title&gt;</a:t>
              </a:r>
              <a:endParaRPr sz="1800"/>
            </a:p>
          </p:txBody>
        </p:sp>
        <p:cxnSp>
          <p:nvCxnSpPr>
            <p:cNvPr id="684" name="Google Shape;684;p81"/>
            <p:cNvCxnSpPr>
              <a:stCxn id="678" idx="2"/>
              <a:endCxn id="679" idx="0"/>
            </p:cNvCxnSpPr>
            <p:nvPr/>
          </p:nvCxnSpPr>
          <p:spPr>
            <a:xfrm flipH="1">
              <a:off x="6104825" y="1919875"/>
              <a:ext cx="11226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81"/>
            <p:cNvCxnSpPr>
              <a:stCxn id="678" idx="2"/>
              <a:endCxn id="676" idx="0"/>
            </p:cNvCxnSpPr>
            <p:nvPr/>
          </p:nvCxnSpPr>
          <p:spPr>
            <a:xfrm flipH="1">
              <a:off x="7226225" y="1919875"/>
              <a:ext cx="12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81"/>
            <p:cNvCxnSpPr>
              <a:stCxn id="680" idx="0"/>
              <a:endCxn id="678" idx="2"/>
            </p:cNvCxnSpPr>
            <p:nvPr/>
          </p:nvCxnSpPr>
          <p:spPr>
            <a:xfrm rot="10800000">
              <a:off x="7227400" y="1919900"/>
              <a:ext cx="1194600" cy="3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81"/>
            <p:cNvCxnSpPr>
              <a:stCxn id="682" idx="0"/>
              <a:endCxn id="676" idx="2"/>
            </p:cNvCxnSpPr>
            <p:nvPr/>
          </p:nvCxnSpPr>
          <p:spPr>
            <a:xfrm flipH="1" rot="10800000">
              <a:off x="6104850" y="2857775"/>
              <a:ext cx="11211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81"/>
            <p:cNvCxnSpPr>
              <a:stCxn id="677" idx="0"/>
              <a:endCxn id="676" idx="2"/>
            </p:cNvCxnSpPr>
            <p:nvPr/>
          </p:nvCxnSpPr>
          <p:spPr>
            <a:xfrm rot="10800000">
              <a:off x="7226225" y="2857775"/>
              <a:ext cx="12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81"/>
            <p:cNvCxnSpPr>
              <a:stCxn id="683" idx="0"/>
              <a:endCxn id="676" idx="2"/>
            </p:cNvCxnSpPr>
            <p:nvPr/>
          </p:nvCxnSpPr>
          <p:spPr>
            <a:xfrm rot="10800000">
              <a:off x="7226200" y="2857775"/>
              <a:ext cx="1159500" cy="39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81"/>
            <p:cNvCxnSpPr>
              <a:stCxn id="681" idx="0"/>
              <a:endCxn id="677" idx="2"/>
            </p:cNvCxnSpPr>
            <p:nvPr/>
          </p:nvCxnSpPr>
          <p:spPr>
            <a:xfrm flipH="1" rot="10800000">
              <a:off x="7226075" y="3877775"/>
              <a:ext cx="1500" cy="2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Server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</a:t>
            </a:r>
            <a:r>
              <a:rPr lang="zh-TW">
                <a:solidFill>
                  <a:srgbClr val="000000"/>
                </a:solidFill>
              </a:rPr>
              <a:t>eb2py includes a built-in server Rocket.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web2py can also be runned with WSGI </a:t>
            </a:r>
            <a:r>
              <a:rPr lang="zh-TW">
                <a:solidFill>
                  <a:srgbClr val="000000"/>
                </a:solidFill>
              </a:rPr>
              <a:t>compatible</a:t>
            </a:r>
            <a:r>
              <a:rPr lang="zh-TW">
                <a:solidFill>
                  <a:srgbClr val="000000"/>
                </a:solidFill>
              </a:rPr>
              <a:t> servers:</a:t>
            </a:r>
            <a:br>
              <a:rPr lang="zh-TW">
                <a:solidFill>
                  <a:srgbClr val="000000"/>
                </a:solidFill>
              </a:rPr>
            </a:br>
            <a:r>
              <a:rPr lang="zh-TW">
                <a:solidFill>
                  <a:srgbClr val="000000"/>
                </a:solidFill>
              </a:rPr>
              <a:t>E.g. paste, tornado, twisted,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Run anyserver.py to start </a:t>
            </a:r>
            <a:br>
              <a:rPr lang="zh-TW"/>
            </a:br>
            <a:r>
              <a:rPr lang="zh-TW"/>
              <a:t> 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92205" l="17382" r="44555" t="5159"/>
          <a:stretch/>
        </p:blipFill>
        <p:spPr>
          <a:xfrm>
            <a:off x="1176450" y="2571750"/>
            <a:ext cx="5853173" cy="22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for YATL</a:t>
            </a:r>
            <a:endParaRPr/>
          </a:p>
        </p:txBody>
      </p:sp>
      <p:sp>
        <p:nvSpPr>
          <p:cNvPr id="696" name="Google Shape;69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8" name="Google Shape;6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1399949" cy="370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213" y="1152463"/>
            <a:ext cx="305752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2"/>
          <p:cNvSpPr/>
          <p:nvPr/>
        </p:nvSpPr>
        <p:spPr>
          <a:xfrm>
            <a:off x="572275" y="3051350"/>
            <a:ext cx="820200" cy="98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82"/>
          <p:cNvCxnSpPr/>
          <p:nvPr/>
        </p:nvCxnSpPr>
        <p:spPr>
          <a:xfrm flipH="1" rot="10800000">
            <a:off x="1434150" y="1146950"/>
            <a:ext cx="1932300" cy="19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82"/>
          <p:cNvCxnSpPr/>
          <p:nvPr/>
        </p:nvCxnSpPr>
        <p:spPr>
          <a:xfrm>
            <a:off x="1364650" y="4038350"/>
            <a:ext cx="2015700" cy="10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82"/>
          <p:cNvSpPr/>
          <p:nvPr/>
        </p:nvSpPr>
        <p:spPr>
          <a:xfrm>
            <a:off x="3352650" y="1152425"/>
            <a:ext cx="2609100" cy="397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2"/>
          <p:cNvSpPr txBox="1"/>
          <p:nvPr/>
        </p:nvSpPr>
        <p:spPr>
          <a:xfrm>
            <a:off x="6359550" y="2835602"/>
            <a:ext cx="2112900" cy="665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Composite Pattern</a:t>
            </a:r>
            <a:endParaRPr sz="1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How the Parser works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0" name="Google Shape;71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1" name="Google Shape;71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2" name="Google Shape;712;p83"/>
          <p:cNvSpPr txBox="1"/>
          <p:nvPr/>
        </p:nvSpPr>
        <p:spPr>
          <a:xfrm>
            <a:off x="5945250" y="2141325"/>
            <a:ext cx="2818500" cy="1398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Problem: need to change the parser whenever a expression changes</a:t>
            </a:r>
            <a:endParaRPr sz="1800"/>
          </a:p>
        </p:txBody>
      </p:sp>
      <p:pic>
        <p:nvPicPr>
          <p:cNvPr id="713" name="Google Shape;7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25" y="1049050"/>
            <a:ext cx="3348838" cy="4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3"/>
          <p:cNvSpPr txBox="1"/>
          <p:nvPr/>
        </p:nvSpPr>
        <p:spPr>
          <a:xfrm>
            <a:off x="4188751" y="1467175"/>
            <a:ext cx="20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block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3"/>
          <p:cNvSpPr/>
          <p:nvPr/>
        </p:nvSpPr>
        <p:spPr>
          <a:xfrm>
            <a:off x="3999075" y="1090975"/>
            <a:ext cx="293400" cy="13983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3"/>
          <p:cNvSpPr/>
          <p:nvPr/>
        </p:nvSpPr>
        <p:spPr>
          <a:xfrm>
            <a:off x="3999075" y="2489325"/>
            <a:ext cx="293400" cy="8130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3"/>
          <p:cNvSpPr/>
          <p:nvPr/>
        </p:nvSpPr>
        <p:spPr>
          <a:xfrm>
            <a:off x="3999075" y="3302225"/>
            <a:ext cx="293400" cy="1841400"/>
          </a:xfrm>
          <a:prstGeom prst="arc">
            <a:avLst>
              <a:gd fmla="val 16200000" name="adj1"/>
              <a:gd fmla="val 53590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3"/>
          <p:cNvSpPr txBox="1"/>
          <p:nvPr/>
        </p:nvSpPr>
        <p:spPr>
          <a:xfrm>
            <a:off x="4132000" y="2609400"/>
            <a:ext cx="190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end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83"/>
          <p:cNvSpPr txBox="1"/>
          <p:nvPr/>
        </p:nvSpPr>
        <p:spPr>
          <a:xfrm>
            <a:off x="4188751" y="3936575"/>
            <a:ext cx="20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For </a:t>
            </a:r>
            <a:r>
              <a:rPr lang="zh-TW" sz="1800">
                <a:latin typeface="Consolas"/>
                <a:ea typeface="Consolas"/>
                <a:cs typeface="Consolas"/>
                <a:sym typeface="Consolas"/>
              </a:rPr>
              <a:t>{{ super }}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 Interpreter Pattern</a:t>
            </a:r>
            <a:endParaRPr/>
          </a:p>
        </p:txBody>
      </p:sp>
      <p:sp>
        <p:nvSpPr>
          <p:cNvPr id="725" name="Google Shape;725;p84"/>
          <p:cNvSpPr txBox="1"/>
          <p:nvPr>
            <p:ph idx="1" type="body"/>
          </p:nvPr>
        </p:nvSpPr>
        <p:spPr>
          <a:xfrm>
            <a:off x="311700" y="1152475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Encapsulate what varies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Actions for different nodes to different Expression classes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Abstract common behaviors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An AbstractExpression class for various Expression classes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6" name="Google Shape;72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27" name="Google Shape;7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525" y="1290763"/>
            <a:ext cx="34290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 Observer Pattern</a:t>
            </a:r>
            <a:endParaRPr/>
          </a:p>
        </p:txBody>
      </p:sp>
      <p:sp>
        <p:nvSpPr>
          <p:cNvPr id="733" name="Google Shape;73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MVC frameworks use the observer pattern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But what web2py returns to the client are static 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Actually “Model 2”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4" name="Google Shape;73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5" name="Google Shape;7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25" y="2023610"/>
            <a:ext cx="3957179" cy="2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5"/>
          <p:cNvSpPr txBox="1"/>
          <p:nvPr/>
        </p:nvSpPr>
        <p:spPr>
          <a:xfrm>
            <a:off x="2965450" y="2355100"/>
            <a:ext cx="1788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 Swing MVC</a:t>
            </a:r>
            <a:endParaRPr/>
          </a:p>
        </p:txBody>
      </p:sp>
      <p:cxnSp>
        <p:nvCxnSpPr>
          <p:cNvPr id="737" name="Google Shape;737;p85"/>
          <p:cNvCxnSpPr>
            <a:stCxn id="738" idx="3"/>
          </p:cNvCxnSpPr>
          <p:nvPr/>
        </p:nvCxnSpPr>
        <p:spPr>
          <a:xfrm flipH="1" rot="10800000">
            <a:off x="3147000" y="3198475"/>
            <a:ext cx="1869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p85"/>
          <p:cNvSpPr txBox="1"/>
          <p:nvPr/>
        </p:nvSpPr>
        <p:spPr>
          <a:xfrm>
            <a:off x="311700" y="2715325"/>
            <a:ext cx="2835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Where the observer pattern appears, but web2py does not implement it.</a:t>
            </a:r>
            <a:endParaRPr sz="1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744" name="Google Shape;744;p86"/>
          <p:cNvSpPr txBox="1"/>
          <p:nvPr>
            <p:ph idx="1" type="body"/>
          </p:nvPr>
        </p:nvSpPr>
        <p:spPr>
          <a:xfrm>
            <a:off x="311700" y="1152475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Translation system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Only one class named </a:t>
            </a:r>
            <a:r>
              <a:rPr lang="zh-TW">
                <a:solidFill>
                  <a:srgbClr val="000000"/>
                </a:solidFill>
              </a:rPr>
              <a:t>TranslatorFactory</a:t>
            </a:r>
            <a:r>
              <a:rPr lang="zh-TW">
                <a:solidFill>
                  <a:srgbClr val="000000"/>
                </a:solidFill>
              </a:rPr>
              <a:t> is used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Its work is translating key words into appointed language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TranslatorFactory is not factory pattern, but like an initial design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5" name="Google Shape;74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6" name="Google Shape;7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500" y="603938"/>
            <a:ext cx="5924501" cy="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675" y="1092375"/>
            <a:ext cx="5846151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753" name="Google Shape;75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54" name="Google Shape;754;p87"/>
          <p:cNvGrpSpPr/>
          <p:nvPr/>
        </p:nvGrpSpPr>
        <p:grpSpPr>
          <a:xfrm>
            <a:off x="1396725" y="1113775"/>
            <a:ext cx="5894005" cy="3820976"/>
            <a:chOff x="1396725" y="1113775"/>
            <a:chExt cx="5894005" cy="3820976"/>
          </a:xfrm>
        </p:grpSpPr>
        <p:pic>
          <p:nvPicPr>
            <p:cNvPr id="755" name="Google Shape;755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6725" y="1776500"/>
              <a:ext cx="3532999" cy="20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2374" y="1113775"/>
              <a:ext cx="2248355" cy="38209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7" name="Google Shape;757;p87"/>
            <p:cNvCxnSpPr>
              <a:stCxn id="755" idx="3"/>
            </p:cNvCxnSpPr>
            <p:nvPr/>
          </p:nvCxnSpPr>
          <p:spPr>
            <a:xfrm flipH="1" rot="10800000">
              <a:off x="4929724" y="2438750"/>
              <a:ext cx="185700" cy="33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Languages.py</a:t>
            </a:r>
            <a:endParaRPr/>
          </a:p>
        </p:txBody>
      </p:sp>
      <p:sp>
        <p:nvSpPr>
          <p:cNvPr id="763" name="Google Shape;76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4" name="Google Shape;7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775" y="275540"/>
            <a:ext cx="2976249" cy="45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8"/>
          <p:cNvSpPr txBox="1"/>
          <p:nvPr/>
        </p:nvSpPr>
        <p:spPr>
          <a:xfrm>
            <a:off x="155300" y="1395925"/>
            <a:ext cx="32412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Re-design with strategy pattern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Because of Python’s property , omitting the interface is allowed</a:t>
            </a:r>
            <a:endParaRPr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71" name="Google Shape;771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Cron &amp; Scheduler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2" name="Google Shape;77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0"/>
          <p:cNvSpPr txBox="1"/>
          <p:nvPr>
            <p:ph type="title"/>
          </p:nvPr>
        </p:nvSpPr>
        <p:spPr>
          <a:xfrm>
            <a:off x="471375" y="38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Time-Based Job Scheduler - Cron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90"/>
          <p:cNvSpPr txBox="1"/>
          <p:nvPr>
            <p:ph idx="1" type="body"/>
          </p:nvPr>
        </p:nvSpPr>
        <p:spPr>
          <a:xfrm>
            <a:off x="311700" y="1152475"/>
            <a:ext cx="85206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rovides the ability for applications to execute tasks at preset times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Running 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periodical</a:t>
            </a:r>
            <a:r>
              <a:rPr lang="zh-TW" sz="20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tasks in the background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lt1"/>
                </a:highlight>
              </a:rPr>
              <a:t>Each task runs in its own process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lt1"/>
                </a:highlight>
              </a:rPr>
              <a:t>Can’t control how many tasks are running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Three types of cron</a:t>
            </a:r>
            <a:endParaRPr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Softcorn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Hardcorn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</a:rPr>
              <a:t>External corn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779" name="Google Shape;77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1"/>
          <p:cNvSpPr txBox="1"/>
          <p:nvPr>
            <p:ph type="title"/>
          </p:nvPr>
        </p:nvSpPr>
        <p:spPr>
          <a:xfrm>
            <a:off x="471375" y="38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chemeClr val="lt1"/>
                </a:highlight>
              </a:rPr>
              <a:t>Time-Based Job Scheduler - Cron(cont.)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91"/>
          <p:cNvSpPr txBox="1"/>
          <p:nvPr>
            <p:ph idx="1" type="body"/>
          </p:nvPr>
        </p:nvSpPr>
        <p:spPr>
          <a:xfrm>
            <a:off x="347350" y="1152475"/>
            <a:ext cx="85206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Call classes or methods 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directly </a:t>
            </a: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by options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786" name="Google Shape;7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88" y="1963361"/>
            <a:ext cx="5880976" cy="1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888" y="1876782"/>
            <a:ext cx="5880975" cy="156306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9" name="Google Shape;789;p91"/>
          <p:cNvSpPr/>
          <p:nvPr/>
        </p:nvSpPr>
        <p:spPr>
          <a:xfrm>
            <a:off x="942600" y="3162463"/>
            <a:ext cx="68016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1"/>
          <p:cNvSpPr/>
          <p:nvPr/>
        </p:nvSpPr>
        <p:spPr>
          <a:xfrm>
            <a:off x="1007575" y="2892475"/>
            <a:ext cx="68016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88" y="2188588"/>
            <a:ext cx="7475626" cy="12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1"/>
          <p:cNvSpPr/>
          <p:nvPr/>
        </p:nvSpPr>
        <p:spPr>
          <a:xfrm flipH="1" rot="10800000">
            <a:off x="523500" y="2759874"/>
            <a:ext cx="8097000" cy="66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52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</a:t>
            </a:r>
            <a:r>
              <a:rPr lang="zh-TW"/>
              <a:t>lass diagram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31383" l="0" r="12778" t="10819"/>
          <a:stretch/>
        </p:blipFill>
        <p:spPr>
          <a:xfrm>
            <a:off x="-10925" y="1017725"/>
            <a:ext cx="916585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5308775" y="862000"/>
            <a:ext cx="3857100" cy="743100"/>
          </a:xfrm>
          <a:prstGeom prst="wedgeRoundRectCallout">
            <a:avLst>
              <a:gd fmla="val -67257" name="adj1"/>
              <a:gd fmla="val 1985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39029" l="30998" r="16364" t="53401"/>
          <a:stretch/>
        </p:blipFill>
        <p:spPr>
          <a:xfrm>
            <a:off x="5308775" y="1017725"/>
            <a:ext cx="3786898" cy="3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chemeClr val="lt1"/>
                </a:highlight>
              </a:rPr>
              <a:t>Time-Based Job Scheduler - Cron</a:t>
            </a:r>
            <a:r>
              <a:rPr lang="zh-TW">
                <a:highlight>
                  <a:schemeClr val="lt1"/>
                </a:highlight>
              </a:rPr>
              <a:t>(cont.)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Build 2 pools at initialization (while web2py uses only 1 pool)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For softcorn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For hardcorn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97104"/>
            <a:ext cx="4122476" cy="34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68673"/>
            <a:ext cx="4122475" cy="31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625" y="4393275"/>
            <a:ext cx="268925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8625" y="3373500"/>
            <a:ext cx="447537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313" y="1743063"/>
            <a:ext cx="45815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of Cron</a:t>
            </a:r>
            <a:endParaRPr/>
          </a:p>
        </p:txBody>
      </p:sp>
      <p:sp>
        <p:nvSpPr>
          <p:cNvPr id="810" name="Google Shape;81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 simplepool contains instances of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Worker or SoftWorker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Lazy initialization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Object pool pattern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11" name="Google Shape;81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25" y="2087325"/>
            <a:ext cx="4659850" cy="1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13" name="Google Shape;81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350" y="315725"/>
            <a:ext cx="1885309" cy="4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 Initialization and Object Pool</a:t>
            </a:r>
            <a:endParaRPr/>
          </a:p>
        </p:txBody>
      </p:sp>
      <p:sp>
        <p:nvSpPr>
          <p:cNvPr id="819" name="Google Shape;819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Create an object when it is called and no other objects are available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Reuse the created object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Creating a thread consumes many resources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20" name="Google Shape;8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975" y="1622126"/>
            <a:ext cx="3576676" cy="2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2" name="Google Shape;822;p94"/>
          <p:cNvSpPr/>
          <p:nvPr/>
        </p:nvSpPr>
        <p:spPr>
          <a:xfrm>
            <a:off x="2158125" y="3239550"/>
            <a:ext cx="43062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Scheduler</a:t>
            </a:r>
            <a:endParaRPr/>
          </a:p>
        </p:txBody>
      </p:sp>
      <p:sp>
        <p:nvSpPr>
          <p:cNvPr id="828" name="Google Shape;828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An optional and </a:t>
            </a:r>
            <a:r>
              <a:rPr lang="zh-TW" sz="2000">
                <a:solidFill>
                  <a:schemeClr val="dk1"/>
                </a:solidFill>
              </a:rPr>
              <a:t>independent class </a:t>
            </a:r>
            <a:r>
              <a:rPr lang="zh-TW" sz="2000">
                <a:solidFill>
                  <a:srgbClr val="000000"/>
                </a:solidFill>
              </a:rPr>
              <a:t>in web2py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Access information from PyDAL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FFFFFF"/>
                </a:highlight>
              </a:rPr>
              <a:t>Dependency injection - property Injection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Monitor each worker &amp; assign tasks to each worker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</a:rPr>
              <a:t>What about the original web2py? (without Scheduler)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Task may stuck at worker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Can’t access the progress of tasks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30" name="Google Shape;83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00" y="2270025"/>
            <a:ext cx="40481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5" y="2571762"/>
            <a:ext cx="45810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213" y="429475"/>
            <a:ext cx="5267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Diagram of Scheduler</a:t>
            </a:r>
            <a:endParaRPr/>
          </a:p>
        </p:txBody>
      </p:sp>
      <p:sp>
        <p:nvSpPr>
          <p:cNvPr id="838" name="Google Shape;838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The n</a:t>
            </a: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umber of running processes (worker) 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is fixed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They can run on different machines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Check all workers after a heartbeat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Any worker may be a ticker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Only ticker can assign tasks to other workers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39" name="Google Shape;839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0" name="Google Shape;8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00" y="121963"/>
            <a:ext cx="2673325" cy="48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Sequence Diagram of Scheduler</a:t>
            </a:r>
            <a:endParaRPr/>
          </a:p>
        </p:txBody>
      </p:sp>
      <p:sp>
        <p:nvSpPr>
          <p:cNvPr id="846" name="Google Shape;84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7" name="Google Shape;8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00" y="1106475"/>
            <a:ext cx="6313030" cy="40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7"/>
          <p:cNvSpPr/>
          <p:nvPr/>
        </p:nvSpPr>
        <p:spPr>
          <a:xfrm>
            <a:off x="3988500" y="2289700"/>
            <a:ext cx="118200" cy="45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7"/>
          <p:cNvSpPr/>
          <p:nvPr/>
        </p:nvSpPr>
        <p:spPr>
          <a:xfrm>
            <a:off x="6090850" y="2747500"/>
            <a:ext cx="118200" cy="45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97"/>
          <p:cNvSpPr/>
          <p:nvPr/>
        </p:nvSpPr>
        <p:spPr>
          <a:xfrm>
            <a:off x="3988500" y="3205300"/>
            <a:ext cx="118200" cy="45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7"/>
          <p:cNvSpPr/>
          <p:nvPr/>
        </p:nvSpPr>
        <p:spPr>
          <a:xfrm>
            <a:off x="7267200" y="3739300"/>
            <a:ext cx="118200" cy="45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State Transition</a:t>
            </a:r>
            <a:endParaRPr/>
          </a:p>
        </p:txBody>
      </p:sp>
      <p:sp>
        <p:nvSpPr>
          <p:cNvPr id="857" name="Google Shape;857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9" name="Google Shape;859;p98"/>
          <p:cNvSpPr/>
          <p:nvPr/>
        </p:nvSpPr>
        <p:spPr>
          <a:xfrm>
            <a:off x="587250" y="2016025"/>
            <a:ext cx="8556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Queued</a:t>
            </a:r>
            <a:endParaRPr/>
          </a:p>
        </p:txBody>
      </p:sp>
      <p:sp>
        <p:nvSpPr>
          <p:cNvPr id="860" name="Google Shape;860;p98"/>
          <p:cNvSpPr/>
          <p:nvPr/>
        </p:nvSpPr>
        <p:spPr>
          <a:xfrm>
            <a:off x="3117913" y="1570738"/>
            <a:ext cx="9852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Assigned</a:t>
            </a:r>
            <a:endParaRPr/>
          </a:p>
        </p:txBody>
      </p:sp>
      <p:sp>
        <p:nvSpPr>
          <p:cNvPr id="861" name="Google Shape;861;p98"/>
          <p:cNvSpPr/>
          <p:nvPr/>
        </p:nvSpPr>
        <p:spPr>
          <a:xfrm>
            <a:off x="3117925" y="2579113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Expired</a:t>
            </a:r>
            <a:endParaRPr/>
          </a:p>
        </p:txBody>
      </p:sp>
      <p:sp>
        <p:nvSpPr>
          <p:cNvPr id="862" name="Google Shape;862;p98"/>
          <p:cNvSpPr/>
          <p:nvPr/>
        </p:nvSpPr>
        <p:spPr>
          <a:xfrm>
            <a:off x="4572000" y="1570750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Running</a:t>
            </a:r>
            <a:endParaRPr/>
          </a:p>
        </p:txBody>
      </p:sp>
      <p:sp>
        <p:nvSpPr>
          <p:cNvPr id="863" name="Google Shape;863;p98"/>
          <p:cNvSpPr/>
          <p:nvPr/>
        </p:nvSpPr>
        <p:spPr>
          <a:xfrm>
            <a:off x="7285125" y="1974625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Failed</a:t>
            </a:r>
            <a:endParaRPr/>
          </a:p>
        </p:txBody>
      </p:sp>
      <p:sp>
        <p:nvSpPr>
          <p:cNvPr id="864" name="Google Shape;864;p98"/>
          <p:cNvSpPr/>
          <p:nvPr/>
        </p:nvSpPr>
        <p:spPr>
          <a:xfrm>
            <a:off x="7285125" y="2660050"/>
            <a:ext cx="10752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Completed</a:t>
            </a:r>
            <a:endParaRPr/>
          </a:p>
        </p:txBody>
      </p:sp>
      <p:sp>
        <p:nvSpPr>
          <p:cNvPr id="865" name="Google Shape;865;p98"/>
          <p:cNvSpPr/>
          <p:nvPr/>
        </p:nvSpPr>
        <p:spPr>
          <a:xfrm>
            <a:off x="7285125" y="1152475"/>
            <a:ext cx="8877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Timeout</a:t>
            </a:r>
            <a:endParaRPr/>
          </a:p>
        </p:txBody>
      </p:sp>
      <p:cxnSp>
        <p:nvCxnSpPr>
          <p:cNvPr id="866" name="Google Shape;866;p98"/>
          <p:cNvCxnSpPr>
            <a:stCxn id="859" idx="3"/>
            <a:endCxn id="860" idx="1"/>
          </p:cNvCxnSpPr>
          <p:nvPr/>
        </p:nvCxnSpPr>
        <p:spPr>
          <a:xfrm flipH="1" rot="10800000">
            <a:off x="1442850" y="1852375"/>
            <a:ext cx="16752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98"/>
          <p:cNvCxnSpPr>
            <a:stCxn id="859" idx="3"/>
            <a:endCxn id="861" idx="1"/>
          </p:cNvCxnSpPr>
          <p:nvPr/>
        </p:nvCxnSpPr>
        <p:spPr>
          <a:xfrm>
            <a:off x="1442850" y="2297575"/>
            <a:ext cx="16752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98"/>
          <p:cNvCxnSpPr>
            <a:stCxn id="860" idx="3"/>
            <a:endCxn id="862" idx="1"/>
          </p:cNvCxnSpPr>
          <p:nvPr/>
        </p:nvCxnSpPr>
        <p:spPr>
          <a:xfrm>
            <a:off x="4103113" y="1852288"/>
            <a:ext cx="4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98"/>
          <p:cNvCxnSpPr>
            <a:stCxn id="862" idx="3"/>
            <a:endCxn id="865" idx="1"/>
          </p:cNvCxnSpPr>
          <p:nvPr/>
        </p:nvCxnSpPr>
        <p:spPr>
          <a:xfrm flipH="1" rot="10800000">
            <a:off x="5459700" y="1434100"/>
            <a:ext cx="18255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98"/>
          <p:cNvCxnSpPr>
            <a:stCxn id="862" idx="3"/>
            <a:endCxn id="863" idx="1"/>
          </p:cNvCxnSpPr>
          <p:nvPr/>
        </p:nvCxnSpPr>
        <p:spPr>
          <a:xfrm>
            <a:off x="5459700" y="1852300"/>
            <a:ext cx="1825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98"/>
          <p:cNvCxnSpPr>
            <a:stCxn id="862" idx="3"/>
            <a:endCxn id="864" idx="1"/>
          </p:cNvCxnSpPr>
          <p:nvPr/>
        </p:nvCxnSpPr>
        <p:spPr>
          <a:xfrm>
            <a:off x="5459700" y="1852300"/>
            <a:ext cx="1825500" cy="10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98"/>
          <p:cNvSpPr txBox="1"/>
          <p:nvPr/>
        </p:nvSpPr>
        <p:spPr>
          <a:xfrm>
            <a:off x="1515000" y="2663875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 time passed</a:t>
            </a:r>
            <a:endParaRPr/>
          </a:p>
        </p:txBody>
      </p:sp>
      <p:sp>
        <p:nvSpPr>
          <p:cNvPr id="873" name="Google Shape;873;p98"/>
          <p:cNvSpPr txBox="1"/>
          <p:nvPr/>
        </p:nvSpPr>
        <p:spPr>
          <a:xfrm>
            <a:off x="5606963" y="1238213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timeout passed</a:t>
            </a:r>
            <a:endParaRPr/>
          </a:p>
        </p:txBody>
      </p:sp>
      <p:sp>
        <p:nvSpPr>
          <p:cNvPr id="874" name="Google Shape;874;p98"/>
          <p:cNvSpPr txBox="1"/>
          <p:nvPr/>
        </p:nvSpPr>
        <p:spPr>
          <a:xfrm>
            <a:off x="5606975" y="2476575"/>
            <a:ext cx="153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 work normally</a:t>
            </a:r>
            <a:endParaRPr/>
          </a:p>
        </p:txBody>
      </p:sp>
      <p:sp>
        <p:nvSpPr>
          <p:cNvPr id="875" name="Google Shape;875;p98"/>
          <p:cNvSpPr txBox="1"/>
          <p:nvPr/>
        </p:nvSpPr>
        <p:spPr>
          <a:xfrm>
            <a:off x="5606978" y="1852325"/>
            <a:ext cx="182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exception detected</a:t>
            </a:r>
            <a:endParaRPr/>
          </a:p>
        </p:txBody>
      </p:sp>
      <p:pic>
        <p:nvPicPr>
          <p:cNvPr id="876" name="Google Shape;8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0" y="3477112"/>
            <a:ext cx="8288804" cy="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882" name="Google Shape;882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Briefly introduce web2py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Request to Controller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Server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Rewrite and parsing incoming URLs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WSGI hooks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Cookies &amp; Session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Run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Cron &amp; Scheduler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</a:rPr>
              <a:t>PyDAL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3" name="Google Shape;88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PyDAL o</a:t>
            </a:r>
            <a:r>
              <a:rPr lang="zh-TW"/>
              <a:t>utline</a:t>
            </a:r>
            <a:endParaRPr/>
          </a:p>
        </p:txBody>
      </p:sp>
      <p:sp>
        <p:nvSpPr>
          <p:cNvPr id="889" name="Google Shape;88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 introduction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PyDAL workflow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0" name="Google Shape;89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PyDAL</a:t>
            </a:r>
            <a:endParaRPr/>
          </a:p>
        </p:txBody>
      </p:sp>
      <p:sp>
        <p:nvSpPr>
          <p:cNvPr id="896" name="Google Shape;896;p10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PyDAL stands for Python Data Abstraction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Python module that can access different types of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Written by web2py author and can be used alone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897" name="Google Shape;89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312" y="3769475"/>
            <a:ext cx="5225137" cy="13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25" y="1931901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56634" l="17114" r="35932" t="10193"/>
          <a:stretch/>
        </p:blipFill>
        <p:spPr>
          <a:xfrm>
            <a:off x="311700" y="1152475"/>
            <a:ext cx="6819850" cy="27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3825475" y="117712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4164175" y="107237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994825" y="241982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4333525" y="231507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945475" y="28247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4284175" y="27200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945475" y="32668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4284175" y="31621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Adapter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7063975" y="2013275"/>
            <a:ext cx="3387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7402675" y="1908525"/>
            <a:ext cx="163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Adaptee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3905900"/>
            <a:ext cx="2815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Interface of adapter: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48983" l="17451" r="58701" t="47307"/>
          <a:stretch/>
        </p:blipFill>
        <p:spPr>
          <a:xfrm>
            <a:off x="1885125" y="4214000"/>
            <a:ext cx="3521150" cy="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DAL</a:t>
            </a:r>
            <a:endParaRPr/>
          </a:p>
        </p:txBody>
      </p:sp>
      <p:sp>
        <p:nvSpPr>
          <p:cNvPr id="905" name="Google Shape;905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Able to access different types of databases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>
                <a:solidFill>
                  <a:srgbClr val="000000"/>
                </a:solidFill>
              </a:rPr>
              <a:t>SQLite, MySQL, Oracle, MongoDB, PostgreSQL, MSSQL, FireBird, 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06" name="Google Shape;9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976"/>
            <a:ext cx="7178375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2"/>
          <p:cNvSpPr/>
          <p:nvPr/>
        </p:nvSpPr>
        <p:spPr>
          <a:xfrm>
            <a:off x="1332650" y="2248525"/>
            <a:ext cx="27174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3983275"/>
            <a:ext cx="818948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2"/>
          <p:cNvSpPr/>
          <p:nvPr/>
        </p:nvSpPr>
        <p:spPr>
          <a:xfrm>
            <a:off x="1436525" y="4059475"/>
            <a:ext cx="29046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02"/>
          <p:cNvSpPr/>
          <p:nvPr/>
        </p:nvSpPr>
        <p:spPr>
          <a:xfrm>
            <a:off x="1436525" y="4314175"/>
            <a:ext cx="1097100" cy="2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DAL class</a:t>
            </a:r>
            <a:endParaRPr/>
          </a:p>
        </p:txBody>
      </p:sp>
      <p:pic>
        <p:nvPicPr>
          <p:cNvPr id="917" name="Google Shape;91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0" y="1976400"/>
            <a:ext cx="7082332" cy="32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975" y="4285775"/>
            <a:ext cx="3642975" cy="4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00" y="2952750"/>
            <a:ext cx="4989502" cy="1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775" y="2978038"/>
            <a:ext cx="3860876" cy="12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9237" y="152400"/>
            <a:ext cx="2636588" cy="1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5" y="445025"/>
            <a:ext cx="56976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5" y="1152475"/>
            <a:ext cx="486881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75" y="995225"/>
            <a:ext cx="3827224" cy="2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04"/>
          <p:cNvSpPr/>
          <p:nvPr/>
        </p:nvSpPr>
        <p:spPr>
          <a:xfrm>
            <a:off x="1177825" y="419475"/>
            <a:ext cx="2910900" cy="35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4"/>
          <p:cNvSpPr txBox="1"/>
          <p:nvPr/>
        </p:nvSpPr>
        <p:spPr>
          <a:xfrm>
            <a:off x="2176575" y="63375"/>
            <a:ext cx="851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parse</a:t>
            </a:r>
            <a:endParaRPr sz="1600"/>
          </a:p>
        </p:txBody>
      </p:sp>
      <p:pic>
        <p:nvPicPr>
          <p:cNvPr id="934" name="Google Shape;93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925" y="3800550"/>
            <a:ext cx="3890526" cy="1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4"/>
          <p:cNvSpPr/>
          <p:nvPr/>
        </p:nvSpPr>
        <p:spPr>
          <a:xfrm>
            <a:off x="5080175" y="3764000"/>
            <a:ext cx="39684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04"/>
          <p:cNvSpPr/>
          <p:nvPr/>
        </p:nvSpPr>
        <p:spPr>
          <a:xfrm>
            <a:off x="5349725" y="1206275"/>
            <a:ext cx="2280600" cy="13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4"/>
          <p:cNvSpPr/>
          <p:nvPr/>
        </p:nvSpPr>
        <p:spPr>
          <a:xfrm>
            <a:off x="5349725" y="2139624"/>
            <a:ext cx="22806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04"/>
          <p:cNvSpPr/>
          <p:nvPr/>
        </p:nvSpPr>
        <p:spPr>
          <a:xfrm>
            <a:off x="5080175" y="3338713"/>
            <a:ext cx="22806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Dependency Injection</a:t>
            </a:r>
            <a:endParaRPr/>
          </a:p>
        </p:txBody>
      </p:sp>
      <p:sp>
        <p:nvSpPr>
          <p:cNvPr id="945" name="Google Shape;945;p10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Inject a SQLite class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Adapter has different adapters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6" name="Google Shape;9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244" y="0"/>
            <a:ext cx="42973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5"/>
          <p:cNvSpPr/>
          <p:nvPr/>
        </p:nvSpPr>
        <p:spPr>
          <a:xfrm>
            <a:off x="5009200" y="963300"/>
            <a:ext cx="3268125" cy="4117950"/>
          </a:xfrm>
          <a:custGeom>
            <a:rect b="b" l="l" r="r" t="t"/>
            <a:pathLst>
              <a:path extrusionOk="0" h="164718" w="130725">
                <a:moveTo>
                  <a:pt x="24897" y="0"/>
                </a:moveTo>
                <a:cubicBezTo>
                  <a:pt x="5009" y="19888"/>
                  <a:pt x="0" y="52496"/>
                  <a:pt x="0" y="80622"/>
                </a:cubicBezTo>
                <a:cubicBezTo>
                  <a:pt x="0" y="101781"/>
                  <a:pt x="719" y="125256"/>
                  <a:pt x="12449" y="142866"/>
                </a:cubicBezTo>
                <a:cubicBezTo>
                  <a:pt x="15633" y="147646"/>
                  <a:pt x="20041" y="152312"/>
                  <a:pt x="25490" y="154129"/>
                </a:cubicBezTo>
                <a:cubicBezTo>
                  <a:pt x="30742" y="155881"/>
                  <a:pt x="33696" y="162528"/>
                  <a:pt x="39125" y="163614"/>
                </a:cubicBezTo>
                <a:cubicBezTo>
                  <a:pt x="49203" y="165630"/>
                  <a:pt x="59674" y="164207"/>
                  <a:pt x="69951" y="164207"/>
                </a:cubicBezTo>
                <a:cubicBezTo>
                  <a:pt x="89798" y="164207"/>
                  <a:pt x="111534" y="162178"/>
                  <a:pt x="128045" y="151165"/>
                </a:cubicBezTo>
                <a:cubicBezTo>
                  <a:pt x="129664" y="150085"/>
                  <a:pt x="131032" y="147676"/>
                  <a:pt x="130417" y="145830"/>
                </a:cubicBezTo>
                <a:cubicBezTo>
                  <a:pt x="129052" y="141736"/>
                  <a:pt x="122062" y="143638"/>
                  <a:pt x="117968" y="142273"/>
                </a:cubicBezTo>
                <a:cubicBezTo>
                  <a:pt x="112666" y="140505"/>
                  <a:pt x="111534" y="131773"/>
                  <a:pt x="106112" y="130417"/>
                </a:cubicBezTo>
                <a:cubicBezTo>
                  <a:pt x="100451" y="129001"/>
                  <a:pt x="96235" y="123963"/>
                  <a:pt x="90699" y="122118"/>
                </a:cubicBezTo>
                <a:cubicBezTo>
                  <a:pt x="83603" y="119753"/>
                  <a:pt x="75863" y="119737"/>
                  <a:pt x="68765" y="117375"/>
                </a:cubicBezTo>
                <a:cubicBezTo>
                  <a:pt x="65978" y="116447"/>
                  <a:pt x="64501" y="113328"/>
                  <a:pt x="62244" y="111447"/>
                </a:cubicBezTo>
                <a:cubicBezTo>
                  <a:pt x="57189" y="107234"/>
                  <a:pt x="51284" y="102869"/>
                  <a:pt x="49202" y="96627"/>
                </a:cubicBezTo>
                <a:cubicBezTo>
                  <a:pt x="47276" y="90852"/>
                  <a:pt x="48287" y="82220"/>
                  <a:pt x="53352" y="78843"/>
                </a:cubicBezTo>
                <a:cubicBezTo>
                  <a:pt x="65208" y="70939"/>
                  <a:pt x="80919" y="70991"/>
                  <a:pt x="93663" y="64616"/>
                </a:cubicBezTo>
                <a:cubicBezTo>
                  <a:pt x="97306" y="62794"/>
                  <a:pt x="101859" y="60774"/>
                  <a:pt x="103148" y="56909"/>
                </a:cubicBezTo>
                <a:cubicBezTo>
                  <a:pt x="105576" y="49630"/>
                  <a:pt x="92957" y="45064"/>
                  <a:pt x="90106" y="37940"/>
                </a:cubicBezTo>
                <a:cubicBezTo>
                  <a:pt x="87966" y="32591"/>
                  <a:pt x="84307" y="27980"/>
                  <a:pt x="81214" y="23120"/>
                </a:cubicBezTo>
                <a:cubicBezTo>
                  <a:pt x="79325" y="20152"/>
                  <a:pt x="78031" y="15933"/>
                  <a:pt x="74693" y="14820"/>
                </a:cubicBezTo>
                <a:cubicBezTo>
                  <a:pt x="66274" y="12014"/>
                  <a:pt x="57219" y="11638"/>
                  <a:pt x="48610" y="9485"/>
                </a:cubicBezTo>
                <a:cubicBezTo>
                  <a:pt x="40351" y="7419"/>
                  <a:pt x="33410" y="0"/>
                  <a:pt x="24897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Google Shape;948;p105"/>
          <p:cNvSpPr txBox="1"/>
          <p:nvPr/>
        </p:nvSpPr>
        <p:spPr>
          <a:xfrm>
            <a:off x="2881150" y="3112225"/>
            <a:ext cx="1808100" cy="90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Dependency Pool: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MySQL, Oracle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SQLite, ...</a:t>
            </a:r>
            <a:endParaRPr/>
          </a:p>
        </p:txBody>
      </p:sp>
      <p:cxnSp>
        <p:nvCxnSpPr>
          <p:cNvPr id="949" name="Google Shape;949;p105"/>
          <p:cNvCxnSpPr/>
          <p:nvPr/>
        </p:nvCxnSpPr>
        <p:spPr>
          <a:xfrm>
            <a:off x="4668325" y="3112225"/>
            <a:ext cx="592800" cy="2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105"/>
          <p:cNvCxnSpPr/>
          <p:nvPr/>
        </p:nvCxnSpPr>
        <p:spPr>
          <a:xfrm flipH="1" rot="10800000">
            <a:off x="4697975" y="3808825"/>
            <a:ext cx="5631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adapters can do</a:t>
            </a:r>
            <a:endParaRPr/>
          </a:p>
        </p:txBody>
      </p:sp>
      <p:sp>
        <p:nvSpPr>
          <p:cNvPr id="957" name="Google Shape;957;p106"/>
          <p:cNvSpPr txBox="1"/>
          <p:nvPr>
            <p:ph idx="1" type="body"/>
          </p:nvPr>
        </p:nvSpPr>
        <p:spPr>
          <a:xfrm>
            <a:off x="235500" y="1152475"/>
            <a:ext cx="875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Translate all fields’ operations into its own dialect (SQLiteDialect)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Connect to the database via specific module (from sqlite3 import dbapi2)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Parse response string using (if needed) based on its own parser (SQLiteParser)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Extra query (ST_Geomtry) using its representers (SQLiteRepresenter)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58" name="Google Shape;9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7" y="2571750"/>
            <a:ext cx="5890626" cy="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5" y="3215900"/>
            <a:ext cx="5477500" cy="1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275" y="3491725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013" y="1009761"/>
            <a:ext cx="1659675" cy="38317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7" name="Google Shape;96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825" y="1320393"/>
            <a:ext cx="3360313" cy="33238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8" name="Google Shape;96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50" y="804601"/>
            <a:ext cx="1659674" cy="4242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9" name="Google Shape;969;p107"/>
          <p:cNvSpPr txBox="1"/>
          <p:nvPr>
            <p:ph type="title"/>
          </p:nvPr>
        </p:nvSpPr>
        <p:spPr>
          <a:xfrm>
            <a:off x="311700" y="26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Injection of Dialect, Parserm, Representer, Connection module</a:t>
            </a:r>
            <a:endParaRPr sz="2200"/>
          </a:p>
        </p:txBody>
      </p:sp>
      <p:pic>
        <p:nvPicPr>
          <p:cNvPr id="970" name="Google Shape;970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060" y="1573738"/>
            <a:ext cx="1789740" cy="2531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1" name="Google Shape;971;p107"/>
          <p:cNvSpPr/>
          <p:nvPr/>
        </p:nvSpPr>
        <p:spPr>
          <a:xfrm>
            <a:off x="778450" y="80459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07"/>
          <p:cNvSpPr/>
          <p:nvPr/>
        </p:nvSpPr>
        <p:spPr>
          <a:xfrm>
            <a:off x="3465350" y="132039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7"/>
          <p:cNvSpPr/>
          <p:nvPr/>
        </p:nvSpPr>
        <p:spPr>
          <a:xfrm>
            <a:off x="5922575" y="1009749"/>
            <a:ext cx="9120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07"/>
          <p:cNvSpPr/>
          <p:nvPr/>
        </p:nvSpPr>
        <p:spPr>
          <a:xfrm>
            <a:off x="7610200" y="1530700"/>
            <a:ext cx="10635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07"/>
          <p:cNvSpPr/>
          <p:nvPr/>
        </p:nvSpPr>
        <p:spPr>
          <a:xfrm>
            <a:off x="778452" y="4616725"/>
            <a:ext cx="9120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07"/>
          <p:cNvSpPr/>
          <p:nvPr/>
        </p:nvSpPr>
        <p:spPr>
          <a:xfrm>
            <a:off x="3352227" y="4157625"/>
            <a:ext cx="9120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07"/>
          <p:cNvSpPr/>
          <p:nvPr/>
        </p:nvSpPr>
        <p:spPr>
          <a:xfrm>
            <a:off x="5794649" y="4435750"/>
            <a:ext cx="1188300" cy="48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07"/>
          <p:cNvSpPr/>
          <p:nvPr/>
        </p:nvSpPr>
        <p:spPr>
          <a:xfrm>
            <a:off x="7110650" y="3532125"/>
            <a:ext cx="912000" cy="57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07"/>
          <p:cNvSpPr/>
          <p:nvPr/>
        </p:nvSpPr>
        <p:spPr>
          <a:xfrm>
            <a:off x="1128725" y="2328450"/>
            <a:ext cx="7914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07"/>
          <p:cNvSpPr/>
          <p:nvPr/>
        </p:nvSpPr>
        <p:spPr>
          <a:xfrm>
            <a:off x="4595275" y="2815050"/>
            <a:ext cx="7914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7"/>
          <p:cNvSpPr/>
          <p:nvPr/>
        </p:nvSpPr>
        <p:spPr>
          <a:xfrm>
            <a:off x="6351050" y="2328450"/>
            <a:ext cx="912000" cy="4866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Dialect</a:t>
            </a:r>
            <a:endParaRPr/>
          </a:p>
        </p:txBody>
      </p:sp>
      <p:sp>
        <p:nvSpPr>
          <p:cNvPr id="988" name="Google Shape;988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</a:t>
            </a:r>
            <a:r>
              <a:rPr lang="zh-TW"/>
              <a:t>ap types and operations into specific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query strings</a:t>
            </a:r>
            <a:endParaRPr/>
          </a:p>
        </p:txBody>
      </p:sp>
      <p:pic>
        <p:nvPicPr>
          <p:cNvPr id="989" name="Google Shape;9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0" y="1890150"/>
            <a:ext cx="3414250" cy="5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50" y="2632400"/>
            <a:ext cx="2460530" cy="23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325" y="1890150"/>
            <a:ext cx="4880800" cy="3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837" y="339751"/>
            <a:ext cx="64980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10" y="1717900"/>
            <a:ext cx="8690590" cy="20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/>
          <p:nvPr/>
        </p:nvSpPr>
        <p:spPr>
          <a:xfrm>
            <a:off x="5652575" y="833738"/>
            <a:ext cx="9120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997" name="Google Shape;997;p108"/>
          <p:cNvCxnSpPr/>
          <p:nvPr/>
        </p:nvCxnSpPr>
        <p:spPr>
          <a:xfrm>
            <a:off x="5192025" y="3263200"/>
            <a:ext cx="3105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Representer</a:t>
            </a:r>
            <a:endParaRPr/>
          </a:p>
        </p:txBody>
      </p:sp>
      <p:sp>
        <p:nvSpPr>
          <p:cNvPr id="1003" name="Google Shape;1003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</a:t>
            </a:r>
            <a:r>
              <a:rPr lang="zh-TW">
                <a:solidFill>
                  <a:srgbClr val="000000"/>
                </a:solidFill>
              </a:rPr>
              <a:t>ype definition (string, int)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Custom type, ex: ST_Geomtry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Used by Dialect to determine transformed string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4" name="Google Shape;10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5" y="4406000"/>
            <a:ext cx="4438626" cy="65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89400"/>
            <a:ext cx="4587574" cy="21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9"/>
          <p:cNvSpPr/>
          <p:nvPr/>
        </p:nvSpPr>
        <p:spPr>
          <a:xfrm>
            <a:off x="6482500" y="833750"/>
            <a:ext cx="1016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9"/>
          <p:cNvSpPr/>
          <p:nvPr/>
        </p:nvSpPr>
        <p:spPr>
          <a:xfrm>
            <a:off x="573500" y="2349600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9"/>
          <p:cNvSpPr/>
          <p:nvPr/>
        </p:nvSpPr>
        <p:spPr>
          <a:xfrm>
            <a:off x="651800" y="3274750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9"/>
          <p:cNvSpPr/>
          <p:nvPr/>
        </p:nvSpPr>
        <p:spPr>
          <a:xfrm>
            <a:off x="573500" y="3840375"/>
            <a:ext cx="2583300" cy="33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1" name="Google Shape;1011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6797" y="445025"/>
            <a:ext cx="5764829" cy="8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" y="1641662"/>
            <a:ext cx="9141650" cy="2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14" name="Google Shape;1014;p109"/>
          <p:cNvCxnSpPr/>
          <p:nvPr/>
        </p:nvCxnSpPr>
        <p:spPr>
          <a:xfrm>
            <a:off x="4572000" y="3334725"/>
            <a:ext cx="2754900" cy="1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09"/>
          <p:cNvCxnSpPr/>
          <p:nvPr/>
        </p:nvCxnSpPr>
        <p:spPr>
          <a:xfrm>
            <a:off x="7498900" y="3060175"/>
            <a:ext cx="936000" cy="1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4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DRIVER</a:t>
            </a:r>
            <a:endParaRPr/>
          </a:p>
        </p:txBody>
      </p:sp>
      <p:sp>
        <p:nvSpPr>
          <p:cNvPr id="1021" name="Google Shape;102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</a:t>
            </a:r>
            <a:r>
              <a:rPr lang="zh-TW"/>
              <a:t>onnect to database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Send requesta and receive responses</a:t>
            </a:r>
            <a:endParaRPr/>
          </a:p>
        </p:txBody>
      </p:sp>
      <p:pic>
        <p:nvPicPr>
          <p:cNvPr id="1022" name="Google Shape;10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3" y="2571750"/>
            <a:ext cx="605709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6" y="2841575"/>
            <a:ext cx="5938077" cy="21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850" y="368075"/>
            <a:ext cx="3341099" cy="19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851" y="98250"/>
            <a:ext cx="11924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5913" y="56288"/>
            <a:ext cx="3398076" cy="1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0"/>
          <p:cNvSpPr/>
          <p:nvPr/>
        </p:nvSpPr>
        <p:spPr>
          <a:xfrm>
            <a:off x="8373350" y="833750"/>
            <a:ext cx="7707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Connection</a:t>
            </a:r>
            <a:endParaRPr/>
          </a:p>
        </p:txBody>
      </p:sp>
      <p:sp>
        <p:nvSpPr>
          <p:cNvPr id="1034" name="Google Shape;1034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defined in pyodbc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odbc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open database connectivity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support standard API to access DBMS</a:t>
            </a:r>
            <a:endParaRPr/>
          </a:p>
        </p:txBody>
      </p:sp>
      <p:pic>
        <p:nvPicPr>
          <p:cNvPr id="1035" name="Google Shape;103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91" y="0"/>
            <a:ext cx="3849310" cy="2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11"/>
          <p:cNvSpPr/>
          <p:nvPr/>
        </p:nvSpPr>
        <p:spPr>
          <a:xfrm>
            <a:off x="8180675" y="1782250"/>
            <a:ext cx="963300" cy="71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7" name="Google Shape;103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25" y="2496250"/>
            <a:ext cx="6966477" cy="2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11"/>
          <p:cNvSpPr/>
          <p:nvPr/>
        </p:nvSpPr>
        <p:spPr>
          <a:xfrm>
            <a:off x="1056425" y="2569800"/>
            <a:ext cx="2752200" cy="27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0450"/>
            <a:ext cx="9143998" cy="26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41" name="Google Shape;1041;p111"/>
          <p:cNvCxnSpPr/>
          <p:nvPr/>
        </p:nvCxnSpPr>
        <p:spPr>
          <a:xfrm>
            <a:off x="3382825" y="2644225"/>
            <a:ext cx="206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11"/>
          <p:cNvCxnSpPr/>
          <p:nvPr/>
        </p:nvCxnSpPr>
        <p:spPr>
          <a:xfrm>
            <a:off x="3382825" y="3490925"/>
            <a:ext cx="444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11"/>
          <p:cNvCxnSpPr/>
          <p:nvPr/>
        </p:nvCxnSpPr>
        <p:spPr>
          <a:xfrm>
            <a:off x="7955850" y="3333100"/>
            <a:ext cx="774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